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80" r:id="rId3"/>
    <p:sldId id="289" r:id="rId4"/>
    <p:sldId id="291" r:id="rId5"/>
    <p:sldId id="292" r:id="rId6"/>
    <p:sldId id="302" r:id="rId7"/>
    <p:sldId id="290" r:id="rId8"/>
    <p:sldId id="304" r:id="rId9"/>
    <p:sldId id="296" r:id="rId10"/>
    <p:sldId id="294" r:id="rId11"/>
    <p:sldId id="300" r:id="rId12"/>
    <p:sldId id="297" r:id="rId13"/>
    <p:sldId id="298" r:id="rId14"/>
    <p:sldId id="299" r:id="rId15"/>
    <p:sldId id="301" r:id="rId16"/>
    <p:sldId id="305" r:id="rId17"/>
    <p:sldId id="30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009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2" autoAdjust="0"/>
    <p:restoredTop sz="99205" autoAdjust="0"/>
  </p:normalViewPr>
  <p:slideViewPr>
    <p:cSldViewPr>
      <p:cViewPr>
        <p:scale>
          <a:sx n="75" d="100"/>
          <a:sy n="75" d="100"/>
        </p:scale>
        <p:origin x="-48" y="-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43F5D-34C0-4A12-984F-9BBD09DAF1BB}" type="datetimeFigureOut">
              <a:rPr lang="en-US" smtClean="0"/>
              <a:pPr/>
              <a:t>24-Mar-14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DE394-3571-4494-8332-A1D3D841FE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32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BA286-83BE-46FF-8FDD-19FE3CA107B6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C3675-4175-4B9B-A926-7E36BCC71C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BA286-83BE-46FF-8FDD-19FE3CA107B6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C3675-4175-4B9B-A926-7E36BCC71C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BA286-83BE-46FF-8FDD-19FE3CA107B6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C3675-4175-4B9B-A926-7E36BCC71C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BA286-83BE-46FF-8FDD-19FE3CA107B6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C3675-4175-4B9B-A926-7E36BCC71C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BA286-83BE-46FF-8FDD-19FE3CA107B6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C3675-4175-4B9B-A926-7E36BCC71C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BA286-83BE-46FF-8FDD-19FE3CA107B6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C3675-4175-4B9B-A926-7E36BCC71C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BA286-83BE-46FF-8FDD-19FE3CA107B6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C3675-4175-4B9B-A926-7E36BCC71C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BA286-83BE-46FF-8FDD-19FE3CA107B6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C3675-4175-4B9B-A926-7E36BCC71C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BA286-83BE-46FF-8FDD-19FE3CA107B6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C3675-4175-4B9B-A926-7E36BCC71C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BA286-83BE-46FF-8FDD-19FE3CA107B6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C3675-4175-4B9B-A926-7E36BCC71C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BA286-83BE-46FF-8FDD-19FE3CA107B6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C3675-4175-4B9B-A926-7E36BCC71C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BA286-83BE-46FF-8FDD-19FE3CA107B6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C3675-4175-4B9B-A926-7E36BCC71C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1.xlsx"/><Relationship Id="rId3" Type="http://schemas.openxmlformats.org/officeDocument/2006/relationships/image" Target="../media/image2.jpeg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png"/><Relationship Id="rId9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MOH ppt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OH ppt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6"/>
            <a:ext cx="9144000" cy="685746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48000" y="388104"/>
            <a:ext cx="4594920" cy="831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2200" b="1" dirty="0" smtClean="0">
                <a:solidFill>
                  <a:srgbClr val="006666"/>
                </a:solidFill>
              </a:rPr>
              <a:t>სოციალური რეაბილიტაციისა და ბავშვზე ზრუნვის პროგრამა</a:t>
            </a:r>
            <a:endParaRPr lang="en-US" sz="2200" b="1" dirty="0">
              <a:solidFill>
                <a:srgbClr val="006666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19100" y="1607304"/>
            <a:ext cx="8496300" cy="45648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a-GE" sz="1600" b="1" i="1" dirty="0">
                <a:solidFill>
                  <a:srgbClr val="008080"/>
                </a:solidFill>
              </a:rPr>
              <a:t>ყრუთა  კომუნიკაციის  </a:t>
            </a:r>
            <a:r>
              <a:rPr lang="ka-GE" sz="1600" b="1" i="1" dirty="0" smtClean="0">
                <a:solidFill>
                  <a:srgbClr val="008080"/>
                </a:solidFill>
              </a:rPr>
              <a:t>ხელშეწყობის ქვეპროგრამა</a:t>
            </a:r>
          </a:p>
          <a:p>
            <a:pPr algn="l"/>
            <a:endParaRPr lang="ka-GE" sz="1600" dirty="0" smtClean="0">
              <a:solidFill>
                <a:srgbClr val="008080"/>
              </a:solidFill>
            </a:endParaRPr>
          </a:p>
          <a:p>
            <a:pPr algn="l"/>
            <a:r>
              <a:rPr lang="ka-GE" sz="1600" b="1" dirty="0" smtClean="0">
                <a:solidFill>
                  <a:srgbClr val="008080"/>
                </a:solidFill>
              </a:rPr>
              <a:t>ამოცანა: </a:t>
            </a:r>
            <a:r>
              <a:rPr lang="ka-GE" sz="1600" dirty="0" smtClean="0">
                <a:solidFill>
                  <a:srgbClr val="008080"/>
                </a:solidFill>
              </a:rPr>
              <a:t>ყრუთა </a:t>
            </a:r>
            <a:r>
              <a:rPr lang="ka-GE" sz="1600" dirty="0">
                <a:solidFill>
                  <a:srgbClr val="008080"/>
                </a:solidFill>
              </a:rPr>
              <a:t>სოციალური ინტეგრაციის </a:t>
            </a:r>
            <a:r>
              <a:rPr lang="ka-GE" sz="1600" dirty="0" smtClean="0">
                <a:solidFill>
                  <a:srgbClr val="008080"/>
                </a:solidFill>
              </a:rPr>
              <a:t>ხელშეწყობა</a:t>
            </a:r>
            <a:r>
              <a:rPr lang="ka-GE" sz="1600" dirty="0" smtClean="0">
                <a:solidFill>
                  <a:srgbClr val="008080"/>
                </a:solidFill>
              </a:rPr>
              <a:t>.</a:t>
            </a:r>
          </a:p>
          <a:p>
            <a:pPr algn="l"/>
            <a:endParaRPr lang="ka-GE" sz="1600" dirty="0" smtClean="0">
              <a:solidFill>
                <a:srgbClr val="008080"/>
              </a:solidFill>
            </a:endParaRPr>
          </a:p>
          <a:p>
            <a:pPr algn="l"/>
            <a:endParaRPr lang="ka-GE" sz="1600" dirty="0">
              <a:solidFill>
                <a:srgbClr val="008080"/>
              </a:solidFill>
            </a:endParaRPr>
          </a:p>
          <a:p>
            <a:pPr algn="l"/>
            <a:r>
              <a:rPr lang="ka-GE" sz="1600" b="1" dirty="0" smtClean="0">
                <a:solidFill>
                  <a:srgbClr val="008080"/>
                </a:solidFill>
              </a:rPr>
              <a:t>სამიზნე ჯგუფი: </a:t>
            </a:r>
            <a:r>
              <a:rPr lang="ka-GE" sz="1600" dirty="0" smtClean="0">
                <a:solidFill>
                  <a:srgbClr val="008080"/>
                </a:solidFill>
              </a:rPr>
              <a:t>ჟესტური </a:t>
            </a:r>
            <a:r>
              <a:rPr lang="ka-GE" sz="1600" dirty="0">
                <a:solidFill>
                  <a:srgbClr val="008080"/>
                </a:solidFill>
              </a:rPr>
              <a:t>ენით  მოსარგებლე  ყრუ  და  სმენადაქვეითებული </a:t>
            </a:r>
            <a:r>
              <a:rPr lang="ka-GE" sz="1600" dirty="0" smtClean="0">
                <a:solidFill>
                  <a:srgbClr val="008080"/>
                </a:solidFill>
              </a:rPr>
              <a:t>პირები.</a:t>
            </a:r>
          </a:p>
          <a:p>
            <a:pPr algn="l"/>
            <a:endParaRPr lang="ka-GE" sz="1600" dirty="0">
              <a:solidFill>
                <a:srgbClr val="008080"/>
              </a:solidFill>
            </a:endParaRPr>
          </a:p>
          <a:p>
            <a:pPr algn="l"/>
            <a:r>
              <a:rPr lang="de-AT" sz="1600" b="1" dirty="0">
                <a:solidFill>
                  <a:srgbClr val="008080"/>
                </a:solidFill>
              </a:rPr>
              <a:t>ღონისძიებები</a:t>
            </a:r>
            <a:r>
              <a:rPr lang="ka-GE" sz="1600" b="1" dirty="0">
                <a:solidFill>
                  <a:srgbClr val="008080"/>
                </a:solidFill>
              </a:rPr>
              <a:t> </a:t>
            </a:r>
            <a:r>
              <a:rPr lang="ka-GE" sz="1600" b="1" dirty="0" smtClean="0">
                <a:solidFill>
                  <a:srgbClr val="008080"/>
                </a:solidFill>
              </a:rPr>
              <a:t>და დაფინანსება:</a:t>
            </a:r>
            <a:endParaRPr lang="ka-GE" sz="1600" b="1" dirty="0">
              <a:solidFill>
                <a:srgbClr val="008080"/>
              </a:solidFill>
            </a:endParaRPr>
          </a:p>
          <a:p>
            <a:pPr marL="171450" lvl="0" indent="-171450" algn="l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ka-GE" sz="1600" dirty="0" smtClean="0">
                <a:solidFill>
                  <a:srgbClr val="008080"/>
                </a:solidFill>
              </a:rPr>
              <a:t>გათვალისწინებულია </a:t>
            </a:r>
            <a:r>
              <a:rPr lang="en-US" sz="1600" dirty="0" err="1">
                <a:solidFill>
                  <a:srgbClr val="008080"/>
                </a:solidFill>
              </a:rPr>
              <a:t>საქართველოს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>
                <a:solidFill>
                  <a:srgbClr val="008080"/>
                </a:solidFill>
              </a:rPr>
              <a:t>(ქ. </a:t>
            </a:r>
            <a:r>
              <a:rPr lang="en-US" sz="1600" dirty="0" err="1">
                <a:solidFill>
                  <a:srgbClr val="008080"/>
                </a:solidFill>
              </a:rPr>
              <a:t>თბილისის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გარდა</a:t>
            </a:r>
            <a:r>
              <a:rPr lang="en-US" sz="1600" dirty="0">
                <a:solidFill>
                  <a:srgbClr val="008080"/>
                </a:solidFill>
              </a:rPr>
              <a:t>) </a:t>
            </a:r>
            <a:r>
              <a:rPr lang="en-US" sz="1600" dirty="0" err="1">
                <a:solidFill>
                  <a:srgbClr val="008080"/>
                </a:solidFill>
              </a:rPr>
              <a:t>მინიმუმ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რვა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რეგიონში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ka-GE" sz="1600" dirty="0">
                <a:solidFill>
                  <a:srgbClr val="008080"/>
                </a:solidFill>
              </a:rPr>
              <a:t>10 </a:t>
            </a:r>
            <a:r>
              <a:rPr lang="en-US" sz="1600" dirty="0" err="1">
                <a:solidFill>
                  <a:srgbClr val="008080"/>
                </a:solidFill>
              </a:rPr>
              <a:t>სურდოთარჯიმნის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მომსახურებით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უზრუნველყოფა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>
                <a:solidFill>
                  <a:srgbClr val="008080"/>
                </a:solidFill>
              </a:rPr>
              <a:t>(</a:t>
            </a:r>
            <a:r>
              <a:rPr lang="en-US" sz="1600" dirty="0" err="1">
                <a:solidFill>
                  <a:srgbClr val="008080"/>
                </a:solidFill>
              </a:rPr>
              <a:t>თითოეულ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ამ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რეგიონში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მინიმუმ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ერთი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სურდოთარჯიმანი</a:t>
            </a:r>
            <a:r>
              <a:rPr lang="en-US" sz="1600" dirty="0">
                <a:solidFill>
                  <a:srgbClr val="008080"/>
                </a:solidFill>
              </a:rPr>
              <a:t>);</a:t>
            </a:r>
            <a:endParaRPr lang="ka-GE" sz="1600" dirty="0">
              <a:solidFill>
                <a:srgbClr val="008080"/>
              </a:solidFill>
            </a:endParaRPr>
          </a:p>
          <a:p>
            <a:pPr marL="171450" lvl="0" indent="-171450" algn="l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ka-GE" sz="1600" dirty="0" smtClean="0">
                <a:solidFill>
                  <a:srgbClr val="008080"/>
                </a:solidFill>
              </a:rPr>
              <a:t>ერთი სურდოთარჯიმნის  მომსახურების ანაზღაურებისთვის თვეში განსაზღვრულია 400 ლარი.</a:t>
            </a:r>
            <a:endParaRPr lang="ka-GE" sz="1600" dirty="0">
              <a:solidFill>
                <a:srgbClr val="008080"/>
              </a:solidFill>
            </a:endParaRPr>
          </a:p>
          <a:p>
            <a:pPr algn="l"/>
            <a:endParaRPr lang="ka-GE" sz="1600" dirty="0" smtClean="0">
              <a:solidFill>
                <a:srgbClr val="008080"/>
              </a:solidFill>
            </a:endParaRPr>
          </a:p>
          <a:p>
            <a:pPr algn="l"/>
            <a:r>
              <a:rPr lang="ka-GE" sz="1600" b="1" dirty="0" smtClean="0">
                <a:solidFill>
                  <a:srgbClr val="008080"/>
                </a:solidFill>
              </a:rPr>
              <a:t>ბიუჯეტი</a:t>
            </a:r>
            <a:r>
              <a:rPr lang="ka-GE" sz="1600" b="1" dirty="0" smtClean="0">
                <a:solidFill>
                  <a:srgbClr val="008080"/>
                </a:solidFill>
              </a:rPr>
              <a:t>: </a:t>
            </a:r>
            <a:r>
              <a:rPr lang="ka-GE" sz="1600" dirty="0" smtClean="0">
                <a:solidFill>
                  <a:srgbClr val="008080"/>
                </a:solidFill>
              </a:rPr>
              <a:t>28 000 ლარი.</a:t>
            </a:r>
            <a:endParaRPr lang="ka-GE" sz="1600" dirty="0">
              <a:solidFill>
                <a:srgbClr val="00808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752600"/>
            <a:ext cx="1066800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835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OH ppt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6"/>
            <a:ext cx="9144000" cy="685746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48000" y="388104"/>
            <a:ext cx="4594920" cy="831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2200" b="1" dirty="0" smtClean="0">
                <a:solidFill>
                  <a:srgbClr val="006666"/>
                </a:solidFill>
              </a:rPr>
              <a:t>სოციალური რეაბილიტაციისა და ბავშვზე ზრუნვის პროგრამა</a:t>
            </a:r>
            <a:endParaRPr lang="en-US" sz="2200" b="1" dirty="0">
              <a:solidFill>
                <a:srgbClr val="006666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19100" y="1607304"/>
            <a:ext cx="8496300" cy="45648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a-GE" sz="1600" b="1" i="1" dirty="0">
                <a:solidFill>
                  <a:srgbClr val="008080"/>
                </a:solidFill>
              </a:rPr>
              <a:t>დედათა და ბავშვთა  თავშესაფრების </a:t>
            </a:r>
            <a:r>
              <a:rPr lang="ka-GE" sz="1600" b="1" i="1" dirty="0" smtClean="0">
                <a:solidFill>
                  <a:srgbClr val="008080"/>
                </a:solidFill>
              </a:rPr>
              <a:t>ქვეპროგრამა</a:t>
            </a:r>
          </a:p>
          <a:p>
            <a:pPr algn="l"/>
            <a:endParaRPr lang="ka-GE" sz="1600" dirty="0" smtClean="0">
              <a:solidFill>
                <a:srgbClr val="008080"/>
              </a:solidFill>
            </a:endParaRPr>
          </a:p>
          <a:p>
            <a:pPr algn="l"/>
            <a:r>
              <a:rPr lang="ka-GE" sz="1600" b="1" dirty="0" smtClean="0">
                <a:solidFill>
                  <a:srgbClr val="008080"/>
                </a:solidFill>
              </a:rPr>
              <a:t>ამოცანა: </a:t>
            </a:r>
            <a:r>
              <a:rPr lang="ka-GE" sz="1600" dirty="0" smtClean="0">
                <a:solidFill>
                  <a:srgbClr val="008080"/>
                </a:solidFill>
              </a:rPr>
              <a:t>დედათა </a:t>
            </a:r>
            <a:r>
              <a:rPr lang="ka-GE" sz="1600" dirty="0">
                <a:solidFill>
                  <a:srgbClr val="008080"/>
                </a:solidFill>
              </a:rPr>
              <a:t>და ბავშვთა თავშესაფრებში ჩარიცხული ბავშვებისა და დედების  სადღეღამისო მომსახურება და მიტოვების </a:t>
            </a:r>
            <a:r>
              <a:rPr lang="ka-GE" sz="1600" dirty="0" smtClean="0">
                <a:solidFill>
                  <a:srgbClr val="008080"/>
                </a:solidFill>
              </a:rPr>
              <a:t>პრევენცია.</a:t>
            </a:r>
          </a:p>
          <a:p>
            <a:pPr algn="l"/>
            <a:endParaRPr lang="ka-GE" sz="1600" dirty="0">
              <a:solidFill>
                <a:srgbClr val="008080"/>
              </a:solidFill>
            </a:endParaRPr>
          </a:p>
          <a:p>
            <a:pPr algn="l"/>
            <a:r>
              <a:rPr lang="de-AT" sz="1600" b="1" dirty="0" smtClean="0">
                <a:solidFill>
                  <a:srgbClr val="008080"/>
                </a:solidFill>
              </a:rPr>
              <a:t>ღონისძიებები</a:t>
            </a:r>
            <a:r>
              <a:rPr lang="ka-GE" sz="1600" b="1" dirty="0" smtClean="0">
                <a:solidFill>
                  <a:srgbClr val="008080"/>
                </a:solidFill>
              </a:rPr>
              <a:t>:</a:t>
            </a:r>
            <a:endParaRPr lang="ka-GE" sz="1600" b="1" dirty="0">
              <a:solidFill>
                <a:srgbClr val="008080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ka-GE" sz="1600" dirty="0">
                <a:solidFill>
                  <a:srgbClr val="008080"/>
                </a:solidFill>
              </a:rPr>
              <a:t>კვებით, ტანსაცმლით, პირადი ჰიგიენის ნივთებით უზრუნველყოფა;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ka-GE" sz="1600" dirty="0">
                <a:solidFill>
                  <a:srgbClr val="008080"/>
                </a:solidFill>
              </a:rPr>
              <a:t>სამედიცინო და ფსიქოლოგიური მხარდაჭერა;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ka-GE" sz="1600" dirty="0">
                <a:solidFill>
                  <a:srgbClr val="008080"/>
                </a:solidFill>
              </a:rPr>
              <a:t>უნარების განვითარება და სოციალური ინტეგრაცია;</a:t>
            </a:r>
          </a:p>
          <a:p>
            <a:pPr algn="l"/>
            <a:endParaRPr lang="ka-GE" sz="1600" dirty="0" smtClean="0">
              <a:solidFill>
                <a:srgbClr val="008080"/>
              </a:solidFill>
            </a:endParaRPr>
          </a:p>
          <a:p>
            <a:pPr algn="l"/>
            <a:r>
              <a:rPr lang="ka-GE" sz="1600" b="1" dirty="0" smtClean="0">
                <a:solidFill>
                  <a:srgbClr val="008080"/>
                </a:solidFill>
              </a:rPr>
              <a:t>სამიზნე  ჯგუფი და დაფინანსება:</a:t>
            </a:r>
            <a:endParaRPr lang="ka-GE" sz="1600" b="1" dirty="0">
              <a:solidFill>
                <a:srgbClr val="008080"/>
              </a:solidFill>
            </a:endParaRPr>
          </a:p>
          <a:p>
            <a:pPr marL="285750" indent="-285750"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1600" dirty="0" err="1">
                <a:solidFill>
                  <a:srgbClr val="008080"/>
                </a:solidFill>
              </a:rPr>
              <a:t>სხვადასხვა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პრობლემების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მქონე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დედა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ka-GE" sz="1600" dirty="0">
                <a:solidFill>
                  <a:srgbClr val="008080"/>
                </a:solidFill>
              </a:rPr>
              <a:t>და ორსულობის არანაკლებ 26 კვირაზე მყოფი ქალი </a:t>
            </a:r>
            <a:r>
              <a:rPr lang="en-US" sz="1600" dirty="0">
                <a:solidFill>
                  <a:srgbClr val="008080"/>
                </a:solidFill>
              </a:rPr>
              <a:t>10 </a:t>
            </a:r>
            <a:r>
              <a:rPr lang="en-US" sz="1600" dirty="0" err="1">
                <a:solidFill>
                  <a:srgbClr val="008080"/>
                </a:solidFill>
              </a:rPr>
              <a:t>წლამდე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ასაკის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შვილ</a:t>
            </a:r>
            <a:r>
              <a:rPr lang="en-US" sz="1600" dirty="0">
                <a:solidFill>
                  <a:srgbClr val="008080"/>
                </a:solidFill>
              </a:rPr>
              <a:t>(</a:t>
            </a:r>
            <a:r>
              <a:rPr lang="en-US" sz="1600" dirty="0" err="1">
                <a:solidFill>
                  <a:srgbClr val="008080"/>
                </a:solidFill>
              </a:rPr>
              <a:t>ებ</a:t>
            </a:r>
            <a:r>
              <a:rPr lang="en-US" sz="1600" dirty="0">
                <a:solidFill>
                  <a:srgbClr val="008080"/>
                </a:solidFill>
              </a:rPr>
              <a:t>)</a:t>
            </a:r>
            <a:r>
              <a:rPr lang="en-US" sz="1600" dirty="0" err="1">
                <a:solidFill>
                  <a:srgbClr val="008080"/>
                </a:solidFill>
              </a:rPr>
              <a:t>თან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ერთად</a:t>
            </a:r>
            <a:r>
              <a:rPr lang="en-US" sz="1600" dirty="0">
                <a:solidFill>
                  <a:srgbClr val="008080"/>
                </a:solidFill>
              </a:rPr>
              <a:t>, </a:t>
            </a:r>
            <a:r>
              <a:rPr lang="en-US" sz="1600" dirty="0" err="1">
                <a:solidFill>
                  <a:srgbClr val="008080"/>
                </a:solidFill>
              </a:rPr>
              <a:t>თუკი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ეს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უკანასკნელ</a:t>
            </a:r>
            <a:r>
              <a:rPr lang="en-US" sz="1600" dirty="0">
                <a:solidFill>
                  <a:srgbClr val="008080"/>
                </a:solidFill>
              </a:rPr>
              <a:t>(ნ)ი </a:t>
            </a:r>
            <a:r>
              <a:rPr lang="en-US" sz="1600" dirty="0" err="1">
                <a:solidFill>
                  <a:srgbClr val="008080"/>
                </a:solidFill>
              </a:rPr>
              <a:t>მიტოვების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ან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ინსტიტუციაში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მოხვედრის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რისკის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წინაშე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იმყოფებიან</a:t>
            </a:r>
            <a:r>
              <a:rPr lang="en-US" sz="1600" dirty="0">
                <a:solidFill>
                  <a:srgbClr val="008080"/>
                </a:solidFill>
              </a:rPr>
              <a:t>;</a:t>
            </a:r>
            <a:endParaRPr lang="ka-GE" sz="1600" dirty="0">
              <a:solidFill>
                <a:srgbClr val="008080"/>
              </a:solidFill>
            </a:endParaRPr>
          </a:p>
          <a:p>
            <a:pPr marL="285750" indent="-285750"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ka-GE" sz="1600" dirty="0">
                <a:solidFill>
                  <a:srgbClr val="008080"/>
                </a:solidFill>
              </a:rPr>
              <a:t>დღეში ერთდროულად </a:t>
            </a:r>
            <a:r>
              <a:rPr lang="ka-GE" sz="1600" dirty="0" smtClean="0">
                <a:solidFill>
                  <a:srgbClr val="008080"/>
                </a:solidFill>
              </a:rPr>
              <a:t>63 </a:t>
            </a:r>
            <a:r>
              <a:rPr lang="ka-GE" sz="1600" dirty="0">
                <a:solidFill>
                  <a:srgbClr val="008080"/>
                </a:solidFill>
              </a:rPr>
              <a:t>დედა და ბავშვი, </a:t>
            </a:r>
            <a:r>
              <a:rPr lang="ka-GE" sz="1600" dirty="0" smtClean="0">
                <a:solidFill>
                  <a:srgbClr val="008080"/>
                </a:solidFill>
              </a:rPr>
              <a:t>მ.შ. </a:t>
            </a:r>
            <a:r>
              <a:rPr lang="ka-GE" sz="1600" dirty="0">
                <a:solidFill>
                  <a:srgbClr val="008080"/>
                </a:solidFill>
              </a:rPr>
              <a:t>ქუთაისში - </a:t>
            </a:r>
            <a:r>
              <a:rPr lang="ka-GE" sz="1600" dirty="0" smtClean="0">
                <a:solidFill>
                  <a:srgbClr val="008080"/>
                </a:solidFill>
              </a:rPr>
              <a:t>15 </a:t>
            </a:r>
            <a:r>
              <a:rPr lang="ka-GE" sz="1600" dirty="0">
                <a:solidFill>
                  <a:srgbClr val="008080"/>
                </a:solidFill>
              </a:rPr>
              <a:t>ბავშვი და დედა, თბილისში </a:t>
            </a:r>
            <a:r>
              <a:rPr lang="ka-GE" sz="1600" dirty="0" smtClean="0">
                <a:solidFill>
                  <a:srgbClr val="008080"/>
                </a:solidFill>
              </a:rPr>
              <a:t>-53  </a:t>
            </a:r>
            <a:r>
              <a:rPr lang="ka-GE" sz="1600" dirty="0">
                <a:solidFill>
                  <a:srgbClr val="008080"/>
                </a:solidFill>
              </a:rPr>
              <a:t>ბავშვი და </a:t>
            </a:r>
            <a:r>
              <a:rPr lang="ka-GE" sz="1600" dirty="0" smtClean="0">
                <a:solidFill>
                  <a:srgbClr val="008080"/>
                </a:solidFill>
              </a:rPr>
              <a:t>დედა;</a:t>
            </a:r>
          </a:p>
          <a:p>
            <a:pPr marL="285750" indent="-285750"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ka-GE" sz="1600" dirty="0" smtClean="0">
                <a:solidFill>
                  <a:srgbClr val="008080"/>
                </a:solidFill>
              </a:rPr>
              <a:t>დღეში  </a:t>
            </a:r>
            <a:r>
              <a:rPr lang="ka-GE" sz="1600" dirty="0">
                <a:solidFill>
                  <a:srgbClr val="008080"/>
                </a:solidFill>
              </a:rPr>
              <a:t>ყოველ </a:t>
            </a:r>
            <a:r>
              <a:rPr lang="ka-GE" sz="1600" dirty="0" smtClean="0">
                <a:solidFill>
                  <a:srgbClr val="008080"/>
                </a:solidFill>
              </a:rPr>
              <a:t>ბენეფიციარზე - </a:t>
            </a:r>
            <a:r>
              <a:rPr lang="ka-GE" sz="1600" dirty="0" smtClean="0">
                <a:solidFill>
                  <a:srgbClr val="008080"/>
                </a:solidFill>
              </a:rPr>
              <a:t>17 </a:t>
            </a:r>
            <a:r>
              <a:rPr lang="ka-GE" sz="1600" dirty="0">
                <a:solidFill>
                  <a:srgbClr val="008080"/>
                </a:solidFill>
              </a:rPr>
              <a:t>ლარი. </a:t>
            </a:r>
          </a:p>
          <a:p>
            <a:pPr algn="l"/>
            <a:endParaRPr lang="ka-GE" sz="1600" dirty="0" smtClean="0">
              <a:solidFill>
                <a:srgbClr val="008080"/>
              </a:solidFill>
            </a:endParaRPr>
          </a:p>
          <a:p>
            <a:pPr algn="l"/>
            <a:r>
              <a:rPr lang="ka-GE" sz="1600" b="1" dirty="0" smtClean="0">
                <a:solidFill>
                  <a:srgbClr val="008080"/>
                </a:solidFill>
              </a:rPr>
              <a:t>ბიუჯეტი</a:t>
            </a:r>
            <a:r>
              <a:rPr lang="ka-GE" sz="1600" dirty="0" smtClean="0">
                <a:solidFill>
                  <a:srgbClr val="008080"/>
                </a:solidFill>
              </a:rPr>
              <a:t>: 2013 წელს - </a:t>
            </a:r>
            <a:r>
              <a:rPr lang="ka-GE" sz="1600" dirty="0" smtClean="0">
                <a:solidFill>
                  <a:srgbClr val="008080"/>
                </a:solidFill>
              </a:rPr>
              <a:t>302 800 ლარი</a:t>
            </a:r>
            <a:r>
              <a:rPr lang="ka-GE" sz="1600" dirty="0" smtClean="0">
                <a:solidFill>
                  <a:srgbClr val="008080"/>
                </a:solidFill>
              </a:rPr>
              <a:t>.</a:t>
            </a:r>
            <a:endParaRPr lang="ka-GE" sz="1600" dirty="0">
              <a:solidFill>
                <a:srgbClr val="008080"/>
              </a:solidFill>
            </a:endParaRPr>
          </a:p>
          <a:p>
            <a:pPr algn="l"/>
            <a:endParaRPr lang="ka-GE" sz="1600" dirty="0">
              <a:solidFill>
                <a:srgbClr val="00808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399" y="838200"/>
            <a:ext cx="1353401" cy="953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349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OH ppt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6"/>
            <a:ext cx="9144000" cy="685746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48000" y="388104"/>
            <a:ext cx="4594920" cy="831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2200" b="1" dirty="0" smtClean="0">
                <a:solidFill>
                  <a:srgbClr val="006666"/>
                </a:solidFill>
              </a:rPr>
              <a:t>სოციალური რეაბილიტაციისა და ბავშვზე ზრუნვის პროგრამა</a:t>
            </a:r>
            <a:endParaRPr lang="en-US" sz="2200" b="1" dirty="0">
              <a:solidFill>
                <a:srgbClr val="006666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19100" y="1607304"/>
            <a:ext cx="8496300" cy="3117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a-GE" sz="1600" b="1" i="1" dirty="0">
                <a:solidFill>
                  <a:srgbClr val="008080"/>
                </a:solidFill>
              </a:rPr>
              <a:t>მინდობით  </a:t>
            </a:r>
            <a:r>
              <a:rPr lang="ka-GE" sz="1600" b="1" i="1" dirty="0" smtClean="0">
                <a:solidFill>
                  <a:srgbClr val="008080"/>
                </a:solidFill>
              </a:rPr>
              <a:t>აღზრდის  ქვეპროგრამა</a:t>
            </a:r>
          </a:p>
          <a:p>
            <a:pPr algn="l"/>
            <a:endParaRPr lang="ka-GE" sz="1600" dirty="0" smtClean="0">
              <a:solidFill>
                <a:srgbClr val="008080"/>
              </a:solidFill>
            </a:endParaRPr>
          </a:p>
          <a:p>
            <a:pPr algn="l"/>
            <a:r>
              <a:rPr lang="ka-GE" sz="1600" b="1" dirty="0" smtClean="0">
                <a:solidFill>
                  <a:srgbClr val="008080"/>
                </a:solidFill>
              </a:rPr>
              <a:t>ამოცანა:</a:t>
            </a:r>
            <a:endParaRPr lang="ka-GE" sz="1600" b="1" dirty="0">
              <a:solidFill>
                <a:srgbClr val="008080"/>
              </a:solidFill>
            </a:endParaRPr>
          </a:p>
          <a:p>
            <a:pPr marL="285750" indent="-285750" algn="l">
              <a:buFont typeface="Wingdings" pitchFamily="2" charset="2"/>
              <a:buChar char="Ø"/>
            </a:pPr>
            <a:r>
              <a:rPr lang="ka-GE" sz="1600" dirty="0">
                <a:solidFill>
                  <a:srgbClr val="008080"/>
                </a:solidFill>
              </a:rPr>
              <a:t>ბავშვთა ოჯახურ გარემოში აღზრდა;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ka-GE" sz="1600" dirty="0">
                <a:solidFill>
                  <a:srgbClr val="008080"/>
                </a:solidFill>
              </a:rPr>
              <a:t>ბავშვთა დეინსტიტუციონალიზაცია.</a:t>
            </a:r>
          </a:p>
          <a:p>
            <a:pPr algn="l"/>
            <a:endParaRPr lang="ka-GE" sz="1600" dirty="0" smtClean="0">
              <a:solidFill>
                <a:srgbClr val="008080"/>
              </a:solidFill>
            </a:endParaRPr>
          </a:p>
          <a:p>
            <a:pPr algn="l"/>
            <a:r>
              <a:rPr lang="ka-GE" sz="1600" b="1" dirty="0" smtClean="0">
                <a:solidFill>
                  <a:srgbClr val="008080"/>
                </a:solidFill>
              </a:rPr>
              <a:t>სამიზნე  ჯგუფი: </a:t>
            </a:r>
            <a:r>
              <a:rPr lang="ka-GE" sz="1600" dirty="0" smtClean="0">
                <a:solidFill>
                  <a:srgbClr val="008080"/>
                </a:solidFill>
              </a:rPr>
              <a:t>მინდობით </a:t>
            </a:r>
            <a:r>
              <a:rPr lang="ka-GE" sz="1600" dirty="0">
                <a:solidFill>
                  <a:srgbClr val="008080"/>
                </a:solidFill>
              </a:rPr>
              <a:t>აღზრდას დაქვემდებარებული  თვეში საშუალოდ </a:t>
            </a:r>
            <a:r>
              <a:rPr lang="ka-GE" sz="1600" dirty="0" smtClean="0">
                <a:solidFill>
                  <a:srgbClr val="008080"/>
                </a:solidFill>
              </a:rPr>
              <a:t>1195-მდე </a:t>
            </a:r>
            <a:r>
              <a:rPr lang="ka-GE" sz="1600" dirty="0" smtClean="0">
                <a:solidFill>
                  <a:srgbClr val="008080"/>
                </a:solidFill>
              </a:rPr>
              <a:t>ბავშვი.</a:t>
            </a:r>
          </a:p>
          <a:p>
            <a:pPr algn="l"/>
            <a:endParaRPr lang="ka-GE" sz="1600" dirty="0">
              <a:solidFill>
                <a:srgbClr val="008080"/>
              </a:solidFill>
            </a:endParaRPr>
          </a:p>
          <a:p>
            <a:pPr algn="l"/>
            <a:r>
              <a:rPr lang="ka-GE" sz="1600" b="1" dirty="0" smtClean="0">
                <a:solidFill>
                  <a:srgbClr val="008080"/>
                </a:solidFill>
              </a:rPr>
              <a:t>ბიუჯეტი: </a:t>
            </a:r>
            <a:r>
              <a:rPr lang="ka-GE" sz="1600" dirty="0" smtClean="0">
                <a:solidFill>
                  <a:srgbClr val="008080"/>
                </a:solidFill>
              </a:rPr>
              <a:t>5 682 360 ლარი</a:t>
            </a:r>
            <a:r>
              <a:rPr lang="ka-GE" sz="1600" dirty="0" smtClean="0">
                <a:solidFill>
                  <a:srgbClr val="008080"/>
                </a:solidFill>
              </a:rPr>
              <a:t>.</a:t>
            </a:r>
            <a:endParaRPr lang="ka-GE" sz="1600" dirty="0">
              <a:solidFill>
                <a:srgbClr val="008080"/>
              </a:solidFill>
            </a:endParaRPr>
          </a:p>
          <a:p>
            <a:pPr algn="l"/>
            <a:endParaRPr lang="ka-GE" sz="1600" dirty="0">
              <a:solidFill>
                <a:srgbClr val="008080"/>
              </a:solidFill>
            </a:endParaRPr>
          </a:p>
        </p:txBody>
      </p:sp>
      <p:graphicFrame>
        <p:nvGraphicFramePr>
          <p:cNvPr id="8" name="ცხრილი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909940"/>
              </p:ext>
            </p:extLst>
          </p:nvPr>
        </p:nvGraphicFramePr>
        <p:xfrm>
          <a:off x="990600" y="4724400"/>
          <a:ext cx="779780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4400"/>
                <a:gridCol w="1074454"/>
                <a:gridCol w="373346"/>
                <a:gridCol w="1523999"/>
                <a:gridCol w="1371601"/>
              </a:tblGrid>
              <a:tr h="304800">
                <a:tc gridSpan="2">
                  <a:txBody>
                    <a:bodyPr/>
                    <a:lstStyle/>
                    <a:p>
                      <a:pPr algn="l"/>
                      <a:r>
                        <a:rPr lang="ka-GE" sz="1200" noProof="0" dirty="0" smtClean="0">
                          <a:solidFill>
                            <a:schemeClr val="bg1"/>
                          </a:solidFill>
                        </a:rPr>
                        <a:t>დაფინანსება</a:t>
                      </a:r>
                      <a:endParaRPr lang="ka-GE" sz="1200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a-G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ka-GE" sz="1200" dirty="0">
                        <a:solidFill>
                          <a:srgbClr val="008080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ka-G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a-GE" dirty="0"/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285750" indent="-285750" algn="just">
                        <a:buFont typeface="Wingdings" pitchFamily="2" charset="2"/>
                        <a:buChar char="Ø"/>
                      </a:pPr>
                      <a:r>
                        <a:rPr lang="ka-GE" sz="1200" b="1" dirty="0" smtClean="0">
                          <a:solidFill>
                            <a:srgbClr val="008080"/>
                          </a:solidFill>
                        </a:rPr>
                        <a:t>მინდობით აღზრდა</a:t>
                      </a:r>
                      <a:endParaRPr lang="en-US" sz="1200" b="1" i="0" u="none" kern="1200" dirty="0">
                        <a:solidFill>
                          <a:srgbClr val="00808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buFont typeface="Wingdings" pitchFamily="2" charset="2"/>
                        <a:buNone/>
                      </a:pPr>
                      <a:r>
                        <a:rPr lang="ka-GE" sz="1200" b="1" i="0" u="none" kern="1200" baseline="0" dirty="0" smtClean="0">
                          <a:solidFill>
                            <a:srgbClr val="008080"/>
                          </a:solidFill>
                          <a:latin typeface="+mn-lt"/>
                          <a:ea typeface="+mn-ea"/>
                          <a:cs typeface="+mn-cs"/>
                        </a:rPr>
                        <a:t>ნათესაური</a:t>
                      </a:r>
                      <a:endParaRPr lang="en-US" sz="1200" b="1" i="0" u="none" kern="1200" baseline="0" dirty="0">
                        <a:solidFill>
                          <a:srgbClr val="00808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Wingdings" pitchFamily="2" charset="2"/>
                        <a:buNone/>
                      </a:pPr>
                      <a:endParaRPr lang="en-US" sz="1200" b="0" i="0" u="non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itchFamily="2" charset="2"/>
                        <a:buNone/>
                      </a:pPr>
                      <a:r>
                        <a:rPr lang="ka-GE" sz="1200" b="1" i="0" u="none" kern="1200" baseline="0" dirty="0" smtClean="0">
                          <a:solidFill>
                            <a:srgbClr val="008080"/>
                          </a:solidFill>
                          <a:latin typeface="+mn-lt"/>
                          <a:ea typeface="+mn-ea"/>
                          <a:cs typeface="+mn-cs"/>
                        </a:rPr>
                        <a:t>არანათესაური</a:t>
                      </a:r>
                      <a:endParaRPr lang="en-US" sz="1200" b="1" i="0" u="none" kern="1200" baseline="0" dirty="0">
                        <a:solidFill>
                          <a:srgbClr val="00808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itchFamily="2" charset="2"/>
                        <a:buNone/>
                      </a:pPr>
                      <a:r>
                        <a:rPr lang="ka-GE" sz="1200" b="1" i="0" u="none" kern="1200" baseline="0" dirty="0" smtClean="0">
                          <a:solidFill>
                            <a:srgbClr val="008080"/>
                          </a:solidFill>
                          <a:latin typeface="+mn-lt"/>
                          <a:ea typeface="+mn-ea"/>
                          <a:cs typeface="+mn-cs"/>
                        </a:rPr>
                        <a:t>გადაუდებელი</a:t>
                      </a:r>
                      <a:endParaRPr lang="en-US" sz="1200" b="1" i="0" u="none" kern="1200" baseline="0" dirty="0">
                        <a:solidFill>
                          <a:srgbClr val="00808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L="0" indent="0" algn="r">
                        <a:buFont typeface="Wingdings" pitchFamily="2" charset="2"/>
                        <a:buNone/>
                      </a:pPr>
                      <a:r>
                        <a:rPr lang="ka-GE" sz="1200" b="1" i="0" u="none" kern="1200" dirty="0" smtClean="0">
                          <a:solidFill>
                            <a:srgbClr val="008080"/>
                          </a:solidFill>
                          <a:latin typeface="+mn-lt"/>
                          <a:ea typeface="+mn-ea"/>
                          <a:cs typeface="+mn-cs"/>
                        </a:rPr>
                        <a:t>შეზღუდვის </a:t>
                      </a:r>
                      <a:r>
                        <a:rPr lang="ka-GE" sz="1200" b="1" i="0" u="none" kern="1200" baseline="0" dirty="0" smtClean="0">
                          <a:solidFill>
                            <a:srgbClr val="008080"/>
                          </a:solidFill>
                          <a:latin typeface="+mn-lt"/>
                          <a:ea typeface="+mn-ea"/>
                          <a:cs typeface="+mn-cs"/>
                        </a:rPr>
                        <a:t>მქონე ბავშვი</a:t>
                      </a:r>
                      <a:endParaRPr lang="en-US" sz="1200" b="1" i="0" u="none" kern="1200" dirty="0">
                        <a:solidFill>
                          <a:srgbClr val="00808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just">
                        <a:buFont typeface="Wingdings" pitchFamily="2" charset="2"/>
                        <a:buNone/>
                      </a:pPr>
                      <a:r>
                        <a:rPr lang="ka-GE" sz="1200" b="0" i="1" u="none" kern="1200" baseline="0" dirty="0" smtClean="0">
                          <a:solidFill>
                            <a:srgbClr val="008080"/>
                          </a:solidFill>
                          <a:latin typeface="+mn-lt"/>
                          <a:ea typeface="+mn-ea"/>
                          <a:cs typeface="+mn-cs"/>
                        </a:rPr>
                        <a:t>თვეში 300 ლარი</a:t>
                      </a:r>
                      <a:endParaRPr lang="en-US" sz="1200" b="0" i="1" u="none" kern="1200" baseline="0" dirty="0">
                        <a:solidFill>
                          <a:srgbClr val="00808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just">
                        <a:buFont typeface="Wingdings" pitchFamily="2" charset="2"/>
                        <a:buNone/>
                      </a:pPr>
                      <a:endParaRPr lang="en-US" sz="1200" b="0" i="1" u="non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 typeface="Wingdings" pitchFamily="2" charset="2"/>
                        <a:buNone/>
                      </a:pPr>
                      <a:r>
                        <a:rPr lang="ka-GE" sz="1200" b="0" i="1" u="none" kern="1200" baseline="0" dirty="0" smtClean="0">
                          <a:solidFill>
                            <a:srgbClr val="008080"/>
                          </a:solidFill>
                          <a:latin typeface="+mn-lt"/>
                          <a:ea typeface="+mn-ea"/>
                          <a:cs typeface="+mn-cs"/>
                        </a:rPr>
                        <a:t>დღეში 20 ლარი</a:t>
                      </a:r>
                      <a:endParaRPr lang="en-US" sz="1200" b="0" i="1" u="none" kern="1200" baseline="0" dirty="0">
                        <a:solidFill>
                          <a:srgbClr val="00808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just">
                        <a:buFont typeface="Wingdings" pitchFamily="2" charset="2"/>
                        <a:buNone/>
                      </a:pPr>
                      <a:r>
                        <a:rPr lang="ka-GE" sz="1200" b="0" i="1" u="none" kern="1200" baseline="0" dirty="0" smtClean="0">
                          <a:solidFill>
                            <a:srgbClr val="008080"/>
                          </a:solidFill>
                          <a:latin typeface="+mn-lt"/>
                          <a:ea typeface="+mn-ea"/>
                          <a:cs typeface="+mn-cs"/>
                        </a:rPr>
                        <a:t>დღეში 20 ლარი</a:t>
                      </a:r>
                      <a:endParaRPr lang="en-US" sz="1200" b="0" i="1" u="none" kern="1200" baseline="0" dirty="0">
                        <a:solidFill>
                          <a:srgbClr val="00808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5853">
                <a:tc>
                  <a:txBody>
                    <a:bodyPr/>
                    <a:lstStyle/>
                    <a:p>
                      <a:pPr marL="0" indent="0" algn="r">
                        <a:buFont typeface="Wingdings" pitchFamily="2" charset="2"/>
                        <a:buNone/>
                      </a:pPr>
                      <a:r>
                        <a:rPr lang="ka-GE" sz="1200" b="1" i="0" kern="1200" dirty="0" smtClean="0">
                          <a:solidFill>
                            <a:srgbClr val="008080"/>
                          </a:solidFill>
                          <a:latin typeface="+mn-lt"/>
                          <a:ea typeface="+mn-ea"/>
                          <a:cs typeface="+mn-cs"/>
                        </a:rPr>
                        <a:t>შეზღუდვის არმქონე ბავშვი</a:t>
                      </a:r>
                      <a:endParaRPr lang="en-US" sz="1200" b="1" i="0" kern="1200" dirty="0">
                        <a:solidFill>
                          <a:srgbClr val="00808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just">
                        <a:buFont typeface="Wingdings" pitchFamily="2" charset="2"/>
                        <a:buNone/>
                      </a:pPr>
                      <a:r>
                        <a:rPr lang="ka-GE" sz="1200" b="0" i="1" u="none" kern="1200" baseline="0" dirty="0" smtClean="0">
                          <a:solidFill>
                            <a:srgbClr val="008080"/>
                          </a:solidFill>
                          <a:latin typeface="+mn-lt"/>
                          <a:ea typeface="+mn-ea"/>
                          <a:cs typeface="+mn-cs"/>
                        </a:rPr>
                        <a:t>თვეში 200 ლარი</a:t>
                      </a:r>
                      <a:endParaRPr lang="en-US" sz="1200" b="0" i="1" u="none" kern="1200" baseline="0" dirty="0">
                        <a:solidFill>
                          <a:srgbClr val="00808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just">
                        <a:buFont typeface="Wingdings" pitchFamily="2" charset="2"/>
                        <a:buNone/>
                      </a:pPr>
                      <a:endParaRPr lang="en-US" sz="1200" b="0" i="1" u="non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 typeface="Wingdings" pitchFamily="2" charset="2"/>
                        <a:buNone/>
                      </a:pPr>
                      <a:r>
                        <a:rPr lang="ka-GE" sz="1200" b="0" i="1" u="none" kern="1200" baseline="0" dirty="0" smtClean="0">
                          <a:solidFill>
                            <a:srgbClr val="008080"/>
                          </a:solidFill>
                          <a:latin typeface="+mn-lt"/>
                          <a:ea typeface="+mn-ea"/>
                          <a:cs typeface="+mn-cs"/>
                        </a:rPr>
                        <a:t>დღეში 15 ლარი</a:t>
                      </a:r>
                      <a:endParaRPr lang="en-US" sz="1200" b="0" i="1" u="none" kern="1200" baseline="0" dirty="0">
                        <a:solidFill>
                          <a:srgbClr val="00808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285750" indent="-285750" algn="just">
                        <a:buFont typeface="Wingdings" pitchFamily="2" charset="2"/>
                        <a:buChar char="Ø"/>
                      </a:pPr>
                      <a:endParaRPr lang="en-US" sz="1600" b="0" i="1" u="non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139468"/>
            <a:ext cx="711775" cy="679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427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OH ppt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6"/>
            <a:ext cx="9144000" cy="685746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48000" y="388104"/>
            <a:ext cx="4594920" cy="831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2200" b="1" dirty="0" smtClean="0">
                <a:solidFill>
                  <a:srgbClr val="006666"/>
                </a:solidFill>
              </a:rPr>
              <a:t>სოციალური რეაბილიტაციისა და ბავშვზე ზრუნვის პროგრამა</a:t>
            </a:r>
            <a:endParaRPr lang="en-US" sz="2200" b="1" dirty="0">
              <a:solidFill>
                <a:srgbClr val="006666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19100" y="1607304"/>
            <a:ext cx="8496300" cy="45648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a-GE" sz="1600" b="1" i="1" dirty="0">
                <a:solidFill>
                  <a:srgbClr val="008080"/>
                </a:solidFill>
              </a:rPr>
              <a:t>მცირე  საოჯახო  ტიპის  სახლების </a:t>
            </a:r>
            <a:r>
              <a:rPr lang="ka-GE" sz="1600" b="1" i="1" dirty="0" smtClean="0">
                <a:solidFill>
                  <a:srgbClr val="008080"/>
                </a:solidFill>
              </a:rPr>
              <a:t>ქვეპროგრამა</a:t>
            </a:r>
          </a:p>
          <a:p>
            <a:pPr algn="l"/>
            <a:endParaRPr lang="ka-GE" sz="1600" dirty="0" smtClean="0">
              <a:solidFill>
                <a:srgbClr val="008080"/>
              </a:solidFill>
            </a:endParaRPr>
          </a:p>
          <a:p>
            <a:pPr algn="l"/>
            <a:r>
              <a:rPr lang="ka-GE" sz="1600" b="1" dirty="0" smtClean="0">
                <a:solidFill>
                  <a:srgbClr val="008080"/>
                </a:solidFill>
              </a:rPr>
              <a:t>ამოცანა:</a:t>
            </a:r>
            <a:endParaRPr lang="ka-GE" sz="1600" b="1" dirty="0">
              <a:solidFill>
                <a:srgbClr val="008080"/>
              </a:solidFill>
            </a:endParaRPr>
          </a:p>
          <a:p>
            <a:pPr marL="285750" indent="-285750" algn="l">
              <a:buFont typeface="Wingdings" pitchFamily="2" charset="2"/>
              <a:buChar char="Ø"/>
            </a:pPr>
            <a:r>
              <a:rPr lang="ka-GE" sz="1600" dirty="0">
                <a:solidFill>
                  <a:srgbClr val="008080"/>
                </a:solidFill>
              </a:rPr>
              <a:t>ბავშვთა ოჯახურ გარემოში აღზრდა;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ka-GE" sz="1600" dirty="0">
                <a:solidFill>
                  <a:srgbClr val="008080"/>
                </a:solidFill>
              </a:rPr>
              <a:t>ბავშვთა დეინსტიტუციონალიზაცია.</a:t>
            </a:r>
          </a:p>
          <a:p>
            <a:pPr algn="l"/>
            <a:endParaRPr lang="ka-GE" sz="1600" dirty="0" smtClean="0">
              <a:solidFill>
                <a:srgbClr val="008080"/>
              </a:solidFill>
            </a:endParaRPr>
          </a:p>
          <a:p>
            <a:pPr algn="l"/>
            <a:r>
              <a:rPr lang="ka-GE" sz="1600" b="1" dirty="0" smtClean="0">
                <a:solidFill>
                  <a:srgbClr val="008080"/>
                </a:solidFill>
              </a:rPr>
              <a:t>სამიზნე  ჯგუფი: </a:t>
            </a:r>
            <a:r>
              <a:rPr lang="en-US" sz="1600" dirty="0" err="1">
                <a:solidFill>
                  <a:srgbClr val="008080"/>
                </a:solidFill>
              </a:rPr>
              <a:t>სააღმზრდელო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დაწესებულებაში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მცხოვრები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ან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ჩასარიცხი</a:t>
            </a:r>
            <a:r>
              <a:rPr lang="en-US" sz="1600" dirty="0">
                <a:solidFill>
                  <a:srgbClr val="008080"/>
                </a:solidFill>
              </a:rPr>
              <a:t> 6-იდან 18 </a:t>
            </a:r>
            <a:r>
              <a:rPr lang="en-US" sz="1600" dirty="0" err="1">
                <a:solidFill>
                  <a:srgbClr val="008080"/>
                </a:solidFill>
              </a:rPr>
              <a:t>წლამდე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 smtClean="0">
                <a:solidFill>
                  <a:srgbClr val="008080"/>
                </a:solidFill>
              </a:rPr>
              <a:t>ასაკის</a:t>
            </a:r>
            <a:r>
              <a:rPr lang="ka-GE" sz="1600" dirty="0" smtClean="0">
                <a:solidFill>
                  <a:srgbClr val="008080"/>
                </a:solidFill>
              </a:rPr>
              <a:t> 399</a:t>
            </a:r>
            <a:r>
              <a:rPr lang="en-US" sz="1600" dirty="0" smtClean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მზრუნველობამოკლებული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 smtClean="0">
                <a:solidFill>
                  <a:srgbClr val="008080"/>
                </a:solidFill>
              </a:rPr>
              <a:t>ბავშვი</a:t>
            </a:r>
            <a:r>
              <a:rPr lang="ka-GE" sz="1600" dirty="0">
                <a:solidFill>
                  <a:srgbClr val="008080"/>
                </a:solidFill>
              </a:rPr>
              <a:t>.</a:t>
            </a:r>
            <a:endParaRPr lang="en-US" sz="1600" dirty="0">
              <a:solidFill>
                <a:srgbClr val="008080"/>
              </a:solidFill>
            </a:endParaRPr>
          </a:p>
          <a:p>
            <a:pPr algn="l"/>
            <a:endParaRPr lang="ka-GE" sz="1600" b="1" dirty="0" smtClean="0">
              <a:solidFill>
                <a:srgbClr val="008080"/>
              </a:solidFill>
            </a:endParaRPr>
          </a:p>
          <a:p>
            <a:pPr algn="l"/>
            <a:r>
              <a:rPr lang="ka-GE" sz="1600" b="1" dirty="0" smtClean="0">
                <a:solidFill>
                  <a:srgbClr val="008080"/>
                </a:solidFill>
              </a:rPr>
              <a:t>დაფინანსება</a:t>
            </a:r>
            <a:r>
              <a:rPr lang="ka-GE" sz="1600" b="1" dirty="0" smtClean="0">
                <a:solidFill>
                  <a:srgbClr val="008080"/>
                </a:solidFill>
              </a:rPr>
              <a:t>:</a:t>
            </a:r>
            <a:endParaRPr lang="ka-GE" sz="1600" b="1" dirty="0">
              <a:solidFill>
                <a:srgbClr val="008080"/>
              </a:solidFill>
            </a:endParaRPr>
          </a:p>
          <a:p>
            <a:pPr marL="285750" indent="-285750"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ka-GE" sz="1600" dirty="0" smtClean="0">
                <a:solidFill>
                  <a:srgbClr val="008080"/>
                </a:solidFill>
              </a:rPr>
              <a:t>ჯანმრთელ ბავშვზე </a:t>
            </a:r>
            <a:r>
              <a:rPr lang="ka-GE" sz="1600" dirty="0" smtClean="0">
                <a:solidFill>
                  <a:srgbClr val="008080"/>
                </a:solidFill>
              </a:rPr>
              <a:t>დღეში 16  ლარი;</a:t>
            </a:r>
          </a:p>
          <a:p>
            <a:pPr marL="285750" indent="-285750"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ka-GE" sz="1600" dirty="0" smtClean="0">
                <a:solidFill>
                  <a:srgbClr val="008080"/>
                </a:solidFill>
              </a:rPr>
              <a:t>შშმ ბავშვზე დღეში 20 ლარი.</a:t>
            </a:r>
            <a:endParaRPr lang="ka-GE" sz="1600" dirty="0">
              <a:solidFill>
                <a:srgbClr val="008080"/>
              </a:solidFill>
            </a:endParaRPr>
          </a:p>
          <a:p>
            <a:pPr algn="l"/>
            <a:endParaRPr lang="ka-GE" sz="1600" dirty="0" smtClean="0">
              <a:solidFill>
                <a:srgbClr val="008080"/>
              </a:solidFill>
            </a:endParaRPr>
          </a:p>
          <a:p>
            <a:pPr algn="l"/>
            <a:r>
              <a:rPr lang="ka-GE" sz="1600" b="1" dirty="0" smtClean="0">
                <a:solidFill>
                  <a:srgbClr val="008080"/>
                </a:solidFill>
              </a:rPr>
              <a:t>ბიუჯეტი</a:t>
            </a:r>
            <a:r>
              <a:rPr lang="ka-GE" sz="1600" b="1" dirty="0" smtClean="0">
                <a:solidFill>
                  <a:srgbClr val="008080"/>
                </a:solidFill>
              </a:rPr>
              <a:t>: </a:t>
            </a:r>
            <a:r>
              <a:rPr lang="ka-GE" sz="1600" dirty="0" smtClean="0">
                <a:solidFill>
                  <a:srgbClr val="008080"/>
                </a:solidFill>
              </a:rPr>
              <a:t>2 283 200 ლარი.</a:t>
            </a:r>
            <a:endParaRPr lang="ka-GE" sz="1600" dirty="0">
              <a:solidFill>
                <a:srgbClr val="00808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230016"/>
            <a:ext cx="914400" cy="665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788" y="2230016"/>
            <a:ext cx="962212" cy="665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280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OH ppt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6"/>
            <a:ext cx="9144000" cy="685746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48000" y="388104"/>
            <a:ext cx="4594920" cy="831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2200" b="1" dirty="0" smtClean="0">
                <a:solidFill>
                  <a:srgbClr val="006666"/>
                </a:solidFill>
              </a:rPr>
              <a:t>სოციალური რეაბილიტაციისა და ბავშვზე ზრუნვის პროგრამა</a:t>
            </a:r>
            <a:endParaRPr lang="en-US" sz="2200" b="1" dirty="0">
              <a:solidFill>
                <a:srgbClr val="006666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19100" y="1607304"/>
            <a:ext cx="8496300" cy="45648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a-GE" sz="1600" b="1" i="1" dirty="0">
                <a:solidFill>
                  <a:srgbClr val="008080"/>
                </a:solidFill>
              </a:rPr>
              <a:t>მიუსაფარ ბავშვთა მომსახურების </a:t>
            </a:r>
            <a:r>
              <a:rPr lang="ka-GE" sz="1600" b="1" i="1" dirty="0" smtClean="0">
                <a:solidFill>
                  <a:srgbClr val="008080"/>
                </a:solidFill>
              </a:rPr>
              <a:t>ქვეპროგრამა</a:t>
            </a:r>
          </a:p>
          <a:p>
            <a:pPr algn="l"/>
            <a:endParaRPr lang="ka-GE" sz="1600" dirty="0" smtClean="0">
              <a:solidFill>
                <a:srgbClr val="008080"/>
              </a:solidFill>
            </a:endParaRPr>
          </a:p>
          <a:p>
            <a:pPr algn="l"/>
            <a:r>
              <a:rPr lang="ka-GE" sz="1600" b="1" dirty="0" smtClean="0">
                <a:solidFill>
                  <a:srgbClr val="008080"/>
                </a:solidFill>
              </a:rPr>
              <a:t>ამოცანა: </a:t>
            </a:r>
            <a:r>
              <a:rPr lang="ka-GE" sz="1600" dirty="0" smtClean="0">
                <a:solidFill>
                  <a:srgbClr val="008080"/>
                </a:solidFill>
              </a:rPr>
              <a:t>მიუსაფარ </a:t>
            </a:r>
            <a:r>
              <a:rPr lang="ka-GE" sz="1600" dirty="0">
                <a:solidFill>
                  <a:srgbClr val="008080"/>
                </a:solidFill>
              </a:rPr>
              <a:t>ბავშვთა </a:t>
            </a:r>
            <a:r>
              <a:rPr lang="ka-GE" sz="1600" dirty="0" smtClean="0">
                <a:solidFill>
                  <a:srgbClr val="008080"/>
                </a:solidFill>
              </a:rPr>
              <a:t>მომსახურება.</a:t>
            </a:r>
          </a:p>
          <a:p>
            <a:pPr algn="l"/>
            <a:endParaRPr lang="ka-GE" sz="1600" dirty="0">
              <a:solidFill>
                <a:srgbClr val="008080"/>
              </a:solidFill>
            </a:endParaRPr>
          </a:p>
          <a:p>
            <a:pPr algn="l"/>
            <a:r>
              <a:rPr lang="de-AT" sz="1600" b="1" dirty="0" smtClean="0">
                <a:solidFill>
                  <a:srgbClr val="008080"/>
                </a:solidFill>
              </a:rPr>
              <a:t>ღონისძიებები</a:t>
            </a:r>
            <a:r>
              <a:rPr lang="ka-GE" sz="1600" b="1" dirty="0" smtClean="0">
                <a:solidFill>
                  <a:srgbClr val="008080"/>
                </a:solidFill>
              </a:rPr>
              <a:t>:</a:t>
            </a:r>
            <a:endParaRPr lang="ka-GE" sz="1600" b="1" dirty="0">
              <a:solidFill>
                <a:srgbClr val="008080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ka-GE" sz="1600" dirty="0">
                <a:solidFill>
                  <a:srgbClr val="008080"/>
                </a:solidFill>
              </a:rPr>
              <a:t>კვებით, ტანსაცმლით, პირადი ჰიგიენის ნივთებით უზრუნველყოფა;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ka-GE" sz="1600" dirty="0">
                <a:solidFill>
                  <a:srgbClr val="008080"/>
                </a:solidFill>
              </a:rPr>
              <a:t>სამედიცინო და ფსიქოლოგიური მხარდაჭერა;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ka-GE" sz="1600" dirty="0">
                <a:solidFill>
                  <a:srgbClr val="008080"/>
                </a:solidFill>
              </a:rPr>
              <a:t>უნარების განვითარება და სოციალური ინტეგრაცია;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ka-GE" sz="1600" dirty="0">
                <a:solidFill>
                  <a:srgbClr val="008080"/>
                </a:solidFill>
              </a:rPr>
              <a:t>ოჯახურ გარემოში დაბრუნების ხელშეწყობა.</a:t>
            </a:r>
          </a:p>
          <a:p>
            <a:pPr algn="l"/>
            <a:endParaRPr lang="ka-GE" sz="1600" dirty="0" smtClean="0">
              <a:solidFill>
                <a:srgbClr val="008080"/>
              </a:solidFill>
            </a:endParaRPr>
          </a:p>
          <a:p>
            <a:pPr algn="l"/>
            <a:r>
              <a:rPr lang="ka-GE" sz="1600" b="1" dirty="0" smtClean="0">
                <a:solidFill>
                  <a:srgbClr val="008080"/>
                </a:solidFill>
              </a:rPr>
              <a:t>სამიზნე ჯგუფი</a:t>
            </a:r>
            <a:r>
              <a:rPr lang="ka-GE" sz="1600" b="1" dirty="0" smtClean="0">
                <a:solidFill>
                  <a:srgbClr val="008080"/>
                </a:solidFill>
              </a:rPr>
              <a:t>:</a:t>
            </a:r>
            <a:endParaRPr lang="ka-GE" sz="1600" dirty="0" smtClean="0">
              <a:solidFill>
                <a:srgbClr val="008080"/>
              </a:solidFill>
            </a:endParaRPr>
          </a:p>
          <a:p>
            <a:pPr algn="l"/>
            <a:r>
              <a:rPr lang="ka-GE" sz="1600" b="1" dirty="0" smtClean="0">
                <a:solidFill>
                  <a:srgbClr val="008080"/>
                </a:solidFill>
              </a:rPr>
              <a:t>დაფინანსების </a:t>
            </a:r>
            <a:r>
              <a:rPr lang="ka-GE" sz="1600" b="1" dirty="0">
                <a:solidFill>
                  <a:srgbClr val="008080"/>
                </a:solidFill>
              </a:rPr>
              <a:t>მოცულობა მომსახურების სახეების </a:t>
            </a:r>
            <a:r>
              <a:rPr lang="ka-GE" sz="1600" b="1" dirty="0" smtClean="0">
                <a:solidFill>
                  <a:srgbClr val="008080"/>
                </a:solidFill>
              </a:rPr>
              <a:t>მიხედვით:</a:t>
            </a:r>
            <a:endParaRPr lang="ka-GE" sz="1600" b="1" dirty="0">
              <a:solidFill>
                <a:srgbClr val="008080"/>
              </a:solidFill>
            </a:endParaRPr>
          </a:p>
          <a:p>
            <a:pPr marL="285750" indent="-285750" algn="l">
              <a:buFont typeface="Wingdings" pitchFamily="2" charset="2"/>
              <a:buChar char="Ø"/>
            </a:pPr>
            <a:r>
              <a:rPr lang="ka-GE" sz="1600" dirty="0" smtClean="0">
                <a:solidFill>
                  <a:srgbClr val="008080"/>
                </a:solidFill>
              </a:rPr>
              <a:t>დღის </a:t>
            </a:r>
            <a:r>
              <a:rPr lang="ka-GE" sz="1600" dirty="0">
                <a:solidFill>
                  <a:srgbClr val="008080"/>
                </a:solidFill>
              </a:rPr>
              <a:t>მომსახურება - 1 ბავშვზე დღეში </a:t>
            </a:r>
            <a:r>
              <a:rPr lang="ka-GE" sz="1600" dirty="0" smtClean="0">
                <a:solidFill>
                  <a:srgbClr val="008080"/>
                </a:solidFill>
              </a:rPr>
              <a:t>-9 ლარი</a:t>
            </a:r>
            <a:r>
              <a:rPr lang="ka-GE" sz="1600" dirty="0">
                <a:solidFill>
                  <a:srgbClr val="008080"/>
                </a:solidFill>
              </a:rPr>
              <a:t>;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ka-GE" sz="1600" dirty="0" smtClean="0">
                <a:solidFill>
                  <a:srgbClr val="008080"/>
                </a:solidFill>
              </a:rPr>
              <a:t>კრიზისული ინტერვენციის თავშესაფარში </a:t>
            </a:r>
            <a:r>
              <a:rPr lang="ka-GE" sz="1600" dirty="0">
                <a:solidFill>
                  <a:srgbClr val="008080"/>
                </a:solidFill>
              </a:rPr>
              <a:t>მომსახურება - 1 ბავშვზე დღეში </a:t>
            </a:r>
            <a:r>
              <a:rPr lang="ka-GE" sz="1600" dirty="0" smtClean="0">
                <a:solidFill>
                  <a:srgbClr val="008080"/>
                </a:solidFill>
              </a:rPr>
              <a:t>-20 ლარი;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ka-GE" sz="1600" dirty="0" smtClean="0">
                <a:solidFill>
                  <a:srgbClr val="008080"/>
                </a:solidFill>
              </a:rPr>
              <a:t>ტრანზიტული ცენტრის მომსახურება- </a:t>
            </a:r>
            <a:r>
              <a:rPr lang="en-US" sz="1600" dirty="0">
                <a:solidFill>
                  <a:srgbClr val="008080"/>
                </a:solidFill>
              </a:rPr>
              <a:t>1</a:t>
            </a:r>
            <a:r>
              <a:rPr lang="ka-GE" sz="1600" dirty="0">
                <a:solidFill>
                  <a:srgbClr val="008080"/>
                </a:solidFill>
              </a:rPr>
              <a:t> ბავშვზე დღეში 20 ლარი.</a:t>
            </a:r>
            <a:endParaRPr lang="ka-GE" sz="1600" dirty="0">
              <a:solidFill>
                <a:srgbClr val="008080"/>
              </a:solidFill>
            </a:endParaRPr>
          </a:p>
          <a:p>
            <a:pPr algn="l"/>
            <a:r>
              <a:rPr lang="ka-GE" sz="1600" dirty="0">
                <a:solidFill>
                  <a:srgbClr val="008080"/>
                </a:solidFill>
              </a:rPr>
              <a:t> </a:t>
            </a:r>
            <a:endParaRPr lang="ka-GE" sz="1600" dirty="0" smtClean="0">
              <a:solidFill>
                <a:srgbClr val="008080"/>
              </a:solidFill>
            </a:endParaRPr>
          </a:p>
          <a:p>
            <a:pPr algn="l"/>
            <a:r>
              <a:rPr lang="ka-GE" sz="1600" b="1" dirty="0" smtClean="0">
                <a:solidFill>
                  <a:srgbClr val="008080"/>
                </a:solidFill>
              </a:rPr>
              <a:t>ბიუჯეტი</a:t>
            </a:r>
            <a:r>
              <a:rPr lang="ka-GE" sz="1600" b="1" dirty="0" smtClean="0">
                <a:solidFill>
                  <a:srgbClr val="008080"/>
                </a:solidFill>
              </a:rPr>
              <a:t>: </a:t>
            </a:r>
            <a:r>
              <a:rPr lang="ka-GE" sz="1600" dirty="0" smtClean="0">
                <a:solidFill>
                  <a:srgbClr val="008080"/>
                </a:solidFill>
              </a:rPr>
              <a:t>530 400 ლარი.</a:t>
            </a:r>
            <a:endParaRPr lang="ka-GE" sz="1600" dirty="0">
              <a:solidFill>
                <a:srgbClr val="00808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58499" y="1524000"/>
            <a:ext cx="1151901" cy="781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700" y="1524000"/>
            <a:ext cx="1003300" cy="785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596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OH ppt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6"/>
            <a:ext cx="9144000" cy="685746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48000" y="388104"/>
            <a:ext cx="4594920" cy="831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2200" b="1" dirty="0" smtClean="0">
                <a:solidFill>
                  <a:srgbClr val="006666"/>
                </a:solidFill>
              </a:rPr>
              <a:t>სოციალური რეაბილიტაციისა და ბავშვზე ზრუნვის პროგრამა</a:t>
            </a:r>
            <a:endParaRPr lang="en-US" sz="2200" b="1" dirty="0">
              <a:solidFill>
                <a:srgbClr val="006666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19100" y="1607304"/>
            <a:ext cx="8496300" cy="45648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a-GE" sz="1600" b="1" i="1" dirty="0">
                <a:solidFill>
                  <a:srgbClr val="008080"/>
                </a:solidFill>
              </a:rPr>
              <a:t>სათემო ორგანიზაციების  </a:t>
            </a:r>
            <a:r>
              <a:rPr lang="ka-GE" sz="1600" b="1" i="1" dirty="0" smtClean="0">
                <a:solidFill>
                  <a:srgbClr val="008080"/>
                </a:solidFill>
              </a:rPr>
              <a:t>ქვეპროგრამა</a:t>
            </a:r>
          </a:p>
          <a:p>
            <a:pPr algn="l"/>
            <a:endParaRPr lang="ka-GE" sz="1600" b="1" dirty="0" smtClean="0">
              <a:solidFill>
                <a:srgbClr val="008080"/>
              </a:solidFill>
            </a:endParaRPr>
          </a:p>
          <a:p>
            <a:pPr algn="l"/>
            <a:r>
              <a:rPr lang="ka-GE" sz="1600" b="1" dirty="0" smtClean="0">
                <a:solidFill>
                  <a:srgbClr val="008080"/>
                </a:solidFill>
              </a:rPr>
              <a:t>ამოცანა: </a:t>
            </a:r>
            <a:r>
              <a:rPr lang="ka-GE" sz="1600" dirty="0" smtClean="0">
                <a:solidFill>
                  <a:srgbClr val="008080"/>
                </a:solidFill>
              </a:rPr>
              <a:t>დამოუკიდებელი </a:t>
            </a:r>
            <a:r>
              <a:rPr lang="ka-GE" sz="1600" dirty="0">
                <a:solidFill>
                  <a:srgbClr val="008080"/>
                </a:solidFill>
              </a:rPr>
              <a:t>ცხოვრებისა  და სოციალური  ინტეგრაციის </a:t>
            </a:r>
            <a:r>
              <a:rPr lang="ka-GE" sz="1600" dirty="0" smtClean="0">
                <a:solidFill>
                  <a:srgbClr val="008080"/>
                </a:solidFill>
              </a:rPr>
              <a:t>ხელშეწყობა.</a:t>
            </a:r>
          </a:p>
          <a:p>
            <a:pPr algn="l"/>
            <a:endParaRPr lang="ka-GE" sz="1600" dirty="0">
              <a:solidFill>
                <a:srgbClr val="008080"/>
              </a:solidFill>
            </a:endParaRPr>
          </a:p>
          <a:p>
            <a:pPr algn="l"/>
            <a:r>
              <a:rPr lang="de-AT" sz="1600" b="1" dirty="0" smtClean="0">
                <a:solidFill>
                  <a:srgbClr val="008080"/>
                </a:solidFill>
              </a:rPr>
              <a:t>ღონისძიებები</a:t>
            </a:r>
            <a:r>
              <a:rPr lang="ka-GE" sz="1600" b="1" dirty="0" smtClean="0">
                <a:solidFill>
                  <a:srgbClr val="008080"/>
                </a:solidFill>
              </a:rPr>
              <a:t>: </a:t>
            </a:r>
            <a:r>
              <a:rPr lang="ka-GE" sz="1600" dirty="0" smtClean="0">
                <a:solidFill>
                  <a:srgbClr val="008080"/>
                </a:solidFill>
              </a:rPr>
              <a:t>საცხოვრებლითა </a:t>
            </a:r>
            <a:r>
              <a:rPr lang="ka-GE" sz="1600" dirty="0">
                <a:solidFill>
                  <a:srgbClr val="008080"/>
                </a:solidFill>
              </a:rPr>
              <a:t>და პირადი ჰიგიენის ნივთებით, სამჯერადი კვების უზრუნველყოფა, სამედიცინო და ფსიქოლოგიური დახმარება, საყოფაცხოვრებო და პროფესიული უნარ-ჩვევათა განვითარება</a:t>
            </a:r>
            <a:r>
              <a:rPr lang="ka-GE" sz="1600" dirty="0" smtClean="0">
                <a:solidFill>
                  <a:srgbClr val="008080"/>
                </a:solidFill>
              </a:rPr>
              <a:t>.</a:t>
            </a:r>
          </a:p>
          <a:p>
            <a:pPr algn="l"/>
            <a:endParaRPr lang="ka-GE" sz="1600" dirty="0">
              <a:solidFill>
                <a:srgbClr val="008080"/>
              </a:solidFill>
            </a:endParaRPr>
          </a:p>
          <a:p>
            <a:pPr algn="l"/>
            <a:r>
              <a:rPr lang="ka-GE" sz="1600" b="1" dirty="0">
                <a:solidFill>
                  <a:srgbClr val="008080"/>
                </a:solidFill>
              </a:rPr>
              <a:t>სამიზნე  ჯგუფი  და  დაფინანსების  </a:t>
            </a:r>
            <a:r>
              <a:rPr lang="ka-GE" sz="1600" b="1" dirty="0" smtClean="0">
                <a:solidFill>
                  <a:srgbClr val="008080"/>
                </a:solidFill>
              </a:rPr>
              <a:t>მოცულობა:</a:t>
            </a:r>
            <a:endParaRPr lang="ka-GE" sz="1600" b="1" dirty="0">
              <a:solidFill>
                <a:srgbClr val="008080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ka-GE" sz="1600" dirty="0" smtClean="0">
                <a:solidFill>
                  <a:srgbClr val="008080"/>
                </a:solidFill>
              </a:rPr>
              <a:t>შშმ </a:t>
            </a:r>
            <a:r>
              <a:rPr lang="ka-GE" sz="1600" dirty="0">
                <a:solidFill>
                  <a:srgbClr val="008080"/>
                </a:solidFill>
              </a:rPr>
              <a:t>პირები და ხანდაზმულები;</a:t>
            </a:r>
            <a:endParaRPr lang="en-US" sz="1600" dirty="0">
              <a:solidFill>
                <a:srgbClr val="008080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ka-GE" sz="1600" dirty="0">
                <a:solidFill>
                  <a:srgbClr val="008080"/>
                </a:solidFill>
              </a:rPr>
              <a:t>მომსახურება გათვლილა </a:t>
            </a:r>
            <a:r>
              <a:rPr lang="ka-GE" sz="1600" dirty="0" smtClean="0">
                <a:solidFill>
                  <a:srgbClr val="008080"/>
                </a:solidFill>
              </a:rPr>
              <a:t>160 </a:t>
            </a:r>
            <a:r>
              <a:rPr lang="ka-GE" sz="1600" dirty="0">
                <a:solidFill>
                  <a:srgbClr val="008080"/>
                </a:solidFill>
              </a:rPr>
              <a:t>პირზე, დღიური დაფინანსება 1 პირზე - </a:t>
            </a:r>
            <a:r>
              <a:rPr lang="ka-GE" sz="1600" dirty="0" smtClean="0">
                <a:solidFill>
                  <a:srgbClr val="008080"/>
                </a:solidFill>
              </a:rPr>
              <a:t>16 </a:t>
            </a:r>
            <a:r>
              <a:rPr lang="ka-GE" sz="1600" dirty="0">
                <a:solidFill>
                  <a:srgbClr val="008080"/>
                </a:solidFill>
              </a:rPr>
              <a:t>ლარი.</a:t>
            </a:r>
          </a:p>
          <a:p>
            <a:endParaRPr lang="ka-GE" sz="1600" dirty="0" smtClean="0">
              <a:solidFill>
                <a:srgbClr val="008080"/>
              </a:solidFill>
            </a:endParaRPr>
          </a:p>
          <a:p>
            <a:pPr algn="l"/>
            <a:r>
              <a:rPr lang="ka-GE" sz="1600" b="1" dirty="0" smtClean="0">
                <a:solidFill>
                  <a:srgbClr val="008080"/>
                </a:solidFill>
              </a:rPr>
              <a:t>ბიუჯეტი:</a:t>
            </a:r>
            <a:r>
              <a:rPr lang="ka-GE" sz="1600" dirty="0" smtClean="0">
                <a:solidFill>
                  <a:srgbClr val="008080"/>
                </a:solidFill>
              </a:rPr>
              <a:t> </a:t>
            </a:r>
            <a:r>
              <a:rPr lang="ka-GE" sz="1600" dirty="0" smtClean="0">
                <a:solidFill>
                  <a:srgbClr val="008080"/>
                </a:solidFill>
              </a:rPr>
              <a:t>887 300 ლარი</a:t>
            </a:r>
            <a:r>
              <a:rPr lang="ka-GE" sz="1600" dirty="0" smtClean="0">
                <a:solidFill>
                  <a:srgbClr val="008080"/>
                </a:solidFill>
              </a:rPr>
              <a:t>.</a:t>
            </a:r>
            <a:endParaRPr lang="ka-GE" sz="1600" dirty="0">
              <a:solidFill>
                <a:srgbClr val="008080"/>
              </a:solidFill>
            </a:endParaRPr>
          </a:p>
          <a:p>
            <a:pPr algn="l"/>
            <a:endParaRPr lang="ka-GE" sz="1600" dirty="0">
              <a:solidFill>
                <a:srgbClr val="00808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33" b="12666"/>
          <a:stretch/>
        </p:blipFill>
        <p:spPr>
          <a:xfrm>
            <a:off x="4876800" y="1447800"/>
            <a:ext cx="1229139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611" y="1447800"/>
            <a:ext cx="1122589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447800"/>
            <a:ext cx="1143000" cy="853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740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OH ppt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6"/>
            <a:ext cx="9144000" cy="685746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48000" y="388104"/>
            <a:ext cx="4594920" cy="831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2200" b="1" dirty="0" smtClean="0">
                <a:solidFill>
                  <a:srgbClr val="006666"/>
                </a:solidFill>
              </a:rPr>
              <a:t>სოციალური რეაბილიტაციისა და ბავშვზე ზრუნვის პროგრამა</a:t>
            </a:r>
            <a:endParaRPr lang="en-US" sz="2200" b="1" dirty="0">
              <a:solidFill>
                <a:srgbClr val="006666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19100" y="1607304"/>
            <a:ext cx="8496300" cy="45648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a-GE" sz="1800" b="1" dirty="0">
                <a:solidFill>
                  <a:srgbClr val="008080"/>
                </a:solidFill>
              </a:rPr>
              <a:t>კრიზისულ მდგომარეობაში მყოფი ოჯახების გადაუდებელი დახმარების ქვეპროგრამა</a:t>
            </a:r>
            <a:endParaRPr lang="en-US" sz="1800" b="1" dirty="0">
              <a:solidFill>
                <a:srgbClr val="008080"/>
              </a:solidFill>
            </a:endParaRPr>
          </a:p>
          <a:p>
            <a:pPr algn="l"/>
            <a:endParaRPr lang="ka-GE" sz="1600" b="1" dirty="0" smtClean="0">
              <a:solidFill>
                <a:srgbClr val="008080"/>
              </a:solidFill>
            </a:endParaRPr>
          </a:p>
          <a:p>
            <a:pPr algn="l"/>
            <a:r>
              <a:rPr lang="ka-GE" sz="1600" b="1" dirty="0" smtClean="0">
                <a:solidFill>
                  <a:srgbClr val="008080"/>
                </a:solidFill>
              </a:rPr>
              <a:t>ამოცანა: </a:t>
            </a:r>
            <a:r>
              <a:rPr lang="ka-GE" sz="1600" dirty="0">
                <a:solidFill>
                  <a:srgbClr val="008080"/>
                </a:solidFill>
              </a:rPr>
              <a:t>უკიდურეს სიდუხჭირეში   აღმოჩენილი  ოჯახების გადაუდებელი საჭიროებების დაკმაყოფილება</a:t>
            </a:r>
            <a:r>
              <a:rPr lang="ka-GE" sz="1600" dirty="0">
                <a:solidFill>
                  <a:srgbClr val="008080"/>
                </a:solidFill>
              </a:rPr>
              <a:t>.</a:t>
            </a:r>
          </a:p>
          <a:p>
            <a:pPr algn="l"/>
            <a:endParaRPr lang="ka-GE" sz="1600" dirty="0">
              <a:solidFill>
                <a:srgbClr val="008080"/>
              </a:solidFill>
            </a:endParaRPr>
          </a:p>
          <a:p>
            <a:pPr algn="l"/>
            <a:r>
              <a:rPr lang="de-AT" sz="1600" b="1" dirty="0" smtClean="0">
                <a:solidFill>
                  <a:srgbClr val="008080"/>
                </a:solidFill>
              </a:rPr>
              <a:t>ღონისძიებები</a:t>
            </a:r>
            <a:r>
              <a:rPr lang="ka-GE" sz="1600" b="1" dirty="0" smtClean="0">
                <a:solidFill>
                  <a:srgbClr val="008080"/>
                </a:solidFill>
              </a:rPr>
              <a:t>: </a:t>
            </a:r>
            <a:r>
              <a:rPr lang="ka-GE" sz="1600" dirty="0">
                <a:solidFill>
                  <a:srgbClr val="008080"/>
                </a:solidFill>
              </a:rPr>
              <a:t>უკიდურეს სიდუხჭირეში/კრიზისულ მდგოარეობაში მყოფი ოჯახების  გადაუდებელი საჭიროებების (ბინის ქირა, საკვები, ტანსაცმელი, ჰიგიენის საგნები)  დაკმაყოფილების მიზნით ფულადი დახმარების </a:t>
            </a:r>
            <a:r>
              <a:rPr lang="ka-GE" sz="1600" dirty="0" smtClean="0">
                <a:solidFill>
                  <a:srgbClr val="008080"/>
                </a:solidFill>
              </a:rPr>
              <a:t>გაწევა.</a:t>
            </a:r>
          </a:p>
          <a:p>
            <a:pPr algn="l"/>
            <a:endParaRPr lang="ka-GE" sz="1600" dirty="0">
              <a:solidFill>
                <a:srgbClr val="008080"/>
              </a:solidFill>
            </a:endParaRPr>
          </a:p>
          <a:p>
            <a:pPr algn="l"/>
            <a:r>
              <a:rPr lang="ka-GE" sz="1600" b="1" dirty="0">
                <a:solidFill>
                  <a:srgbClr val="008080"/>
                </a:solidFill>
              </a:rPr>
              <a:t>სამიზნე  ჯგუფი  და  დაფინანსების  </a:t>
            </a:r>
            <a:r>
              <a:rPr lang="ka-GE" sz="1600" b="1" dirty="0" smtClean="0">
                <a:solidFill>
                  <a:srgbClr val="008080"/>
                </a:solidFill>
              </a:rPr>
              <a:t>მოცულობა:</a:t>
            </a:r>
            <a:endParaRPr lang="ka-GE" sz="1600" b="1" dirty="0">
              <a:solidFill>
                <a:srgbClr val="008080"/>
              </a:solidFill>
            </a:endParaRPr>
          </a:p>
          <a:p>
            <a:pPr marL="285750" lvl="0" indent="-285750" algn="l">
              <a:buFont typeface="Wingdings" pitchFamily="2" charset="2"/>
              <a:buChar char="Ø"/>
            </a:pPr>
            <a:r>
              <a:rPr lang="ka-GE" sz="1600" dirty="0">
                <a:solidFill>
                  <a:srgbClr val="008080"/>
                </a:solidFill>
              </a:rPr>
              <a:t>უკიდურეს სიდუხჭირეში/კრიზისულ მდგომარეობაში აღმოჩენილი ბავშვიანი ოჯახები, რომლებიც საჭიროებენ გადაუდებელ დახმარებას</a:t>
            </a:r>
            <a:endParaRPr lang="en-US" sz="1600" dirty="0">
              <a:solidFill>
                <a:srgbClr val="008080"/>
              </a:solidFill>
            </a:endParaRP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ka-GE" sz="1600" dirty="0">
                <a:solidFill>
                  <a:srgbClr val="008080"/>
                </a:solidFill>
              </a:rPr>
              <a:t>დახმარების ოდენობა </a:t>
            </a:r>
            <a:r>
              <a:rPr lang="ka-GE" sz="1600" dirty="0">
                <a:solidFill>
                  <a:srgbClr val="008080"/>
                </a:solidFill>
              </a:rPr>
              <a:t>განისაზღვრება კომისიის მიერ ინდივიდუალურად, ოჯახის საჭიროებების გათვალისწინებით, მაგრამ არაუმეტეს </a:t>
            </a:r>
            <a:r>
              <a:rPr lang="ka-GE" sz="1600" dirty="0">
                <a:solidFill>
                  <a:srgbClr val="008080"/>
                </a:solidFill>
              </a:rPr>
              <a:t>თვეში </a:t>
            </a:r>
            <a:r>
              <a:rPr lang="ka-GE" sz="1600" dirty="0">
                <a:solidFill>
                  <a:srgbClr val="008080"/>
                </a:solidFill>
              </a:rPr>
              <a:t>500 ლარის ოდენობით. </a:t>
            </a:r>
            <a:endParaRPr lang="en-US" sz="1600" dirty="0">
              <a:solidFill>
                <a:srgbClr val="008080"/>
              </a:solidFill>
            </a:endParaRPr>
          </a:p>
          <a:p>
            <a:endParaRPr lang="ka-GE" sz="1600" dirty="0" smtClean="0">
              <a:solidFill>
                <a:srgbClr val="008080"/>
              </a:solidFill>
            </a:endParaRPr>
          </a:p>
          <a:p>
            <a:pPr algn="l"/>
            <a:r>
              <a:rPr lang="ka-GE" sz="1600" b="1" dirty="0" smtClean="0">
                <a:solidFill>
                  <a:srgbClr val="008080"/>
                </a:solidFill>
              </a:rPr>
              <a:t>ბიუჯეტი:</a:t>
            </a:r>
            <a:r>
              <a:rPr lang="ka-GE" sz="1600" dirty="0" smtClean="0">
                <a:solidFill>
                  <a:srgbClr val="008080"/>
                </a:solidFill>
              </a:rPr>
              <a:t> </a:t>
            </a:r>
            <a:r>
              <a:rPr lang="ka-GE" sz="1600" dirty="0" smtClean="0">
                <a:solidFill>
                  <a:srgbClr val="008080"/>
                </a:solidFill>
              </a:rPr>
              <a:t>1 483 560 ლარი</a:t>
            </a:r>
            <a:r>
              <a:rPr lang="ka-GE" sz="1600" dirty="0" smtClean="0">
                <a:solidFill>
                  <a:srgbClr val="008080"/>
                </a:solidFill>
              </a:rPr>
              <a:t>.</a:t>
            </a:r>
            <a:endParaRPr lang="ka-GE" sz="1600" dirty="0">
              <a:solidFill>
                <a:srgbClr val="008080"/>
              </a:solidFill>
            </a:endParaRPr>
          </a:p>
          <a:p>
            <a:pPr algn="l"/>
            <a:endParaRPr lang="ka-GE" sz="1600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64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OH ppt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6"/>
            <a:ext cx="9144000" cy="685746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19100" y="1607304"/>
            <a:ext cx="8496300" cy="45648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ka-GE" sz="1600" dirty="0">
              <a:solidFill>
                <a:srgbClr val="00808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133600" y="2438400"/>
            <a:ext cx="4594920" cy="831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200" b="1" dirty="0">
              <a:solidFill>
                <a:srgbClr val="006666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590800" y="2022852"/>
            <a:ext cx="4594920" cy="831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200" b="1" dirty="0">
              <a:solidFill>
                <a:srgbClr val="006666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71500" y="1759704"/>
            <a:ext cx="5981700" cy="2130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ka-GE" sz="1600" dirty="0">
              <a:solidFill>
                <a:srgbClr val="00808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095500" y="1759704"/>
            <a:ext cx="5067300" cy="28884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4000" b="1" dirty="0" smtClean="0">
                <a:solidFill>
                  <a:srgbClr val="008080"/>
                </a:solidFill>
              </a:rPr>
              <a:t>გმადლობთ </a:t>
            </a:r>
            <a:endParaRPr lang="ka-GE" sz="4000" dirty="0">
              <a:solidFill>
                <a:srgbClr val="008080"/>
              </a:solidFill>
            </a:endParaRPr>
          </a:p>
          <a:p>
            <a:endParaRPr lang="ka-GE" sz="4000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4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MOH ppt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536"/>
            <a:ext cx="9144000" cy="685746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48000" y="540504"/>
            <a:ext cx="5562600" cy="831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2200" b="1" dirty="0" smtClean="0">
                <a:solidFill>
                  <a:srgbClr val="006666"/>
                </a:solidFill>
              </a:rPr>
              <a:t>სოციალური რეაბილიტაციისა და ბავშვზე ზრუნვის </a:t>
            </a:r>
            <a:r>
              <a:rPr lang="en-US" sz="2200" b="1" dirty="0" smtClean="0">
                <a:solidFill>
                  <a:srgbClr val="006666"/>
                </a:solidFill>
              </a:rPr>
              <a:t> 2014 </a:t>
            </a:r>
            <a:r>
              <a:rPr lang="ka-GE" sz="2200" b="1" dirty="0" smtClean="0">
                <a:solidFill>
                  <a:srgbClr val="006666"/>
                </a:solidFill>
              </a:rPr>
              <a:t>წლის </a:t>
            </a:r>
            <a:r>
              <a:rPr lang="ka-GE" sz="2200" b="1" dirty="0" smtClean="0">
                <a:solidFill>
                  <a:srgbClr val="006666"/>
                </a:solidFill>
              </a:rPr>
              <a:t>პროგრამა</a:t>
            </a:r>
            <a:endParaRPr lang="en-US" sz="2200" b="1" dirty="0">
              <a:solidFill>
                <a:srgbClr val="006666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1531104"/>
            <a:ext cx="8305800" cy="44124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ka-GE" sz="1600" b="1" dirty="0" smtClean="0">
                <a:solidFill>
                  <a:srgbClr val="008080"/>
                </a:solidFill>
              </a:rPr>
              <a:t>პროგრამის</a:t>
            </a:r>
            <a:r>
              <a:rPr lang="en-US" sz="1600" b="1" dirty="0" smtClean="0">
                <a:solidFill>
                  <a:srgbClr val="008080"/>
                </a:solidFill>
              </a:rPr>
              <a:t> </a:t>
            </a:r>
            <a:r>
              <a:rPr lang="ka-GE" sz="1600" b="1" dirty="0" smtClean="0">
                <a:solidFill>
                  <a:srgbClr val="008080"/>
                </a:solidFill>
              </a:rPr>
              <a:t>მიზანი: </a:t>
            </a:r>
            <a:r>
              <a:rPr lang="ka-GE" sz="1600" dirty="0" smtClean="0">
                <a:solidFill>
                  <a:srgbClr val="008080"/>
                </a:solidFill>
              </a:rPr>
              <a:t>შეზღუდული </a:t>
            </a:r>
            <a:r>
              <a:rPr lang="ka-GE" sz="1600" dirty="0">
                <a:solidFill>
                  <a:srgbClr val="008080"/>
                </a:solidFill>
              </a:rPr>
              <a:t>შესაძლებლობის მქონე პირთა  (მათ შორის, ბავშვთა), ხანდაზმულთა და ოჯახურ მზრუნველობას მოკლებულ, სოციალურად </a:t>
            </a:r>
            <a:r>
              <a:rPr lang="ka-GE" sz="1600" dirty="0" smtClean="0">
                <a:solidFill>
                  <a:srgbClr val="008080"/>
                </a:solidFill>
              </a:rPr>
              <a:t>დაუცველ  და </a:t>
            </a:r>
            <a:r>
              <a:rPr lang="ka-GE" sz="1600" dirty="0">
                <a:solidFill>
                  <a:srgbClr val="008080"/>
                </a:solidFill>
              </a:rPr>
              <a:t>მიუსაფარ ბავშვთა მდგომარეობის გაუმჯობესება და სოციალური ინტეგრაციის </a:t>
            </a:r>
            <a:r>
              <a:rPr lang="ka-GE" sz="1600" dirty="0" smtClean="0">
                <a:solidFill>
                  <a:srgbClr val="008080"/>
                </a:solidFill>
              </a:rPr>
              <a:t>ხელშეწყობა.</a:t>
            </a:r>
          </a:p>
          <a:p>
            <a:pPr algn="l"/>
            <a:endParaRPr lang="ka-GE" sz="1600" dirty="0">
              <a:solidFill>
                <a:srgbClr val="008080"/>
              </a:solidFill>
            </a:endParaRPr>
          </a:p>
          <a:p>
            <a:pPr algn="l">
              <a:defRPr/>
            </a:pPr>
            <a:r>
              <a:rPr lang="ka-GE" sz="1600" b="1" dirty="0">
                <a:solidFill>
                  <a:srgbClr val="008080"/>
                </a:solidFill>
              </a:rPr>
              <a:t>ბიუჯეტი : </a:t>
            </a:r>
            <a:r>
              <a:rPr lang="ka-GE" sz="1600" dirty="0" smtClean="0">
                <a:solidFill>
                  <a:srgbClr val="008080"/>
                </a:solidFill>
              </a:rPr>
              <a:t>2014 წელს 19,640 </a:t>
            </a:r>
            <a:r>
              <a:rPr lang="ka-GE" sz="1600" dirty="0" smtClean="0">
                <a:solidFill>
                  <a:srgbClr val="008080"/>
                </a:solidFill>
              </a:rPr>
              <a:t>მლნ </a:t>
            </a:r>
            <a:r>
              <a:rPr lang="ka-GE" sz="1600" dirty="0" smtClean="0">
                <a:solidFill>
                  <a:srgbClr val="008080"/>
                </a:solidFill>
              </a:rPr>
              <a:t>ლარი</a:t>
            </a:r>
            <a:r>
              <a:rPr lang="ka-GE" sz="1600" dirty="0">
                <a:solidFill>
                  <a:srgbClr val="008080"/>
                </a:solidFill>
              </a:rPr>
              <a:t>.</a:t>
            </a:r>
            <a:endParaRPr lang="ka-GE" sz="1600" dirty="0" smtClean="0">
              <a:solidFill>
                <a:srgbClr val="008080"/>
              </a:solidFill>
            </a:endParaRPr>
          </a:p>
          <a:p>
            <a:pPr algn="l">
              <a:defRPr/>
            </a:pPr>
            <a:endParaRPr lang="ka-GE" sz="1600" b="1" i="1" dirty="0">
              <a:solidFill>
                <a:srgbClr val="008080"/>
              </a:solidFill>
            </a:endParaRPr>
          </a:p>
          <a:p>
            <a:pPr algn="just"/>
            <a:r>
              <a:rPr lang="ka-GE" sz="1600" b="1" dirty="0">
                <a:solidFill>
                  <a:srgbClr val="008080"/>
                </a:solidFill>
              </a:rPr>
              <a:t>დაფინანსების </a:t>
            </a:r>
            <a:r>
              <a:rPr lang="ka-GE" sz="1600" b="1" dirty="0" smtClean="0">
                <a:solidFill>
                  <a:srgbClr val="008080"/>
                </a:solidFill>
              </a:rPr>
              <a:t>მექანიზმები: </a:t>
            </a:r>
            <a:r>
              <a:rPr lang="ka-GE" sz="1600" dirty="0" smtClean="0">
                <a:solidFill>
                  <a:srgbClr val="008080"/>
                </a:solidFill>
              </a:rPr>
              <a:t>პროგრამის </a:t>
            </a:r>
            <a:r>
              <a:rPr lang="ka-GE" sz="1600" dirty="0">
                <a:solidFill>
                  <a:srgbClr val="008080"/>
                </a:solidFill>
              </a:rPr>
              <a:t>ფარგლებში განხორციელებული ქვეპროგრამების (კომპონენტების) </a:t>
            </a:r>
            <a:r>
              <a:rPr lang="ka-GE" sz="1600" dirty="0" smtClean="0">
                <a:solidFill>
                  <a:srgbClr val="008080"/>
                </a:solidFill>
              </a:rPr>
              <a:t>მიხედვით მომსახურებების დაფინანსებებისთვის </a:t>
            </a:r>
            <a:r>
              <a:rPr lang="ka-GE" sz="1600" dirty="0">
                <a:solidFill>
                  <a:srgbClr val="008080"/>
                </a:solidFill>
              </a:rPr>
              <a:t>გამოყენებულია როგორც სახელმწიფო შესყიდვის, ისე ვაუჩერული დაფინანსების </a:t>
            </a:r>
            <a:r>
              <a:rPr lang="ka-GE" sz="1600" dirty="0" smtClean="0">
                <a:solidFill>
                  <a:srgbClr val="008080"/>
                </a:solidFill>
              </a:rPr>
              <a:t>მექანიზმები</a:t>
            </a:r>
            <a:r>
              <a:rPr lang="ka-GE" sz="1600" dirty="0" smtClean="0">
                <a:solidFill>
                  <a:srgbClr val="008080"/>
                </a:solidFill>
              </a:rPr>
              <a:t>. ხოლო, </a:t>
            </a:r>
            <a:r>
              <a:rPr lang="ka-GE" sz="1600" dirty="0">
                <a:solidFill>
                  <a:srgbClr val="008080"/>
                </a:solidFill>
              </a:rPr>
              <a:t>კრიზისულ </a:t>
            </a:r>
            <a:r>
              <a:rPr lang="ka-GE" sz="1600" dirty="0">
                <a:solidFill>
                  <a:srgbClr val="008080"/>
                </a:solidFill>
              </a:rPr>
              <a:t>მდგომარეობაში მყოფი </a:t>
            </a:r>
            <a:r>
              <a:rPr lang="ka-GE" sz="1600" dirty="0">
                <a:solidFill>
                  <a:srgbClr val="008080"/>
                </a:solidFill>
              </a:rPr>
              <a:t>ოჯახებისთვის  გათვალისწინებულია ფულადი  დახმარების  გაცემა.</a:t>
            </a:r>
            <a:endParaRPr lang="ka-GE" sz="1600" dirty="0">
              <a:solidFill>
                <a:srgbClr val="008080"/>
              </a:solidFill>
            </a:endParaRPr>
          </a:p>
          <a:p>
            <a:pPr algn="l"/>
            <a:endParaRPr lang="ka-GE" sz="1600" dirty="0">
              <a:solidFill>
                <a:srgbClr val="008080"/>
              </a:solidFill>
            </a:endParaRPr>
          </a:p>
          <a:p>
            <a:pPr algn="l"/>
            <a:endParaRPr lang="ka-GE" sz="1600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81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MOH ppt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6"/>
            <a:ext cx="9144000" cy="685746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48000" y="388104"/>
            <a:ext cx="4594920" cy="831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2200" b="1" dirty="0" smtClean="0">
                <a:solidFill>
                  <a:srgbClr val="006666"/>
                </a:solidFill>
              </a:rPr>
              <a:t>სოციალური რეაბილიტაციისა და ბავშვზე ზრუნვის პროგრამა</a:t>
            </a:r>
            <a:endParaRPr lang="en-US" sz="2200" b="1" dirty="0">
              <a:solidFill>
                <a:srgbClr val="006666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1531104"/>
            <a:ext cx="8305800" cy="44124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a-GE" sz="1800" i="1" dirty="0">
                <a:solidFill>
                  <a:srgbClr val="008080"/>
                </a:solidFill>
              </a:rPr>
              <a:t> </a:t>
            </a:r>
            <a:r>
              <a:rPr lang="ka-GE" sz="1600" b="1" i="1" dirty="0">
                <a:solidFill>
                  <a:srgbClr val="008080"/>
                </a:solidFill>
              </a:rPr>
              <a:t>მიტოვების რისკის ქვეშ მყოფი ბავშვების  </a:t>
            </a:r>
            <a:r>
              <a:rPr lang="ka-GE" sz="1600" b="1" i="1" dirty="0" smtClean="0">
                <a:solidFill>
                  <a:srgbClr val="008080"/>
                </a:solidFill>
              </a:rPr>
              <a:t>კვებით  </a:t>
            </a:r>
            <a:r>
              <a:rPr lang="ka-GE" sz="1600" b="1" i="1" dirty="0">
                <a:solidFill>
                  <a:srgbClr val="008080"/>
                </a:solidFill>
              </a:rPr>
              <a:t>უზრუნველყოფის  </a:t>
            </a:r>
            <a:r>
              <a:rPr lang="ka-GE" sz="1600" b="1" i="1" dirty="0" smtClean="0">
                <a:solidFill>
                  <a:srgbClr val="008080"/>
                </a:solidFill>
              </a:rPr>
              <a:t>ქვეპროგრამა</a:t>
            </a:r>
          </a:p>
          <a:p>
            <a:pPr algn="l"/>
            <a:endParaRPr lang="ka-GE" sz="1600" dirty="0" smtClean="0">
              <a:solidFill>
                <a:srgbClr val="008080"/>
              </a:solidFill>
            </a:endParaRPr>
          </a:p>
          <a:p>
            <a:pPr algn="l"/>
            <a:r>
              <a:rPr lang="ka-GE" sz="1600" b="1" dirty="0" smtClean="0">
                <a:solidFill>
                  <a:srgbClr val="008080"/>
                </a:solidFill>
              </a:rPr>
              <a:t>ამოცანა: </a:t>
            </a:r>
            <a:r>
              <a:rPr lang="ka-GE" sz="1600" dirty="0" smtClean="0">
                <a:solidFill>
                  <a:srgbClr val="008080"/>
                </a:solidFill>
              </a:rPr>
              <a:t>ადრეულ </a:t>
            </a:r>
            <a:r>
              <a:rPr lang="ka-GE" sz="1600" dirty="0">
                <a:solidFill>
                  <a:srgbClr val="008080"/>
                </a:solidFill>
              </a:rPr>
              <a:t>ასაკში ბავშვთა მიტოვების </a:t>
            </a:r>
            <a:r>
              <a:rPr lang="ka-GE" sz="1600" dirty="0" smtClean="0">
                <a:solidFill>
                  <a:srgbClr val="008080"/>
                </a:solidFill>
              </a:rPr>
              <a:t>რისკის შემცირება.</a:t>
            </a:r>
            <a:endParaRPr lang="ka-GE" sz="1600" dirty="0" smtClean="0">
              <a:solidFill>
                <a:srgbClr val="008080"/>
              </a:solidFill>
            </a:endParaRPr>
          </a:p>
          <a:p>
            <a:pPr algn="l"/>
            <a:endParaRPr lang="ka-GE" sz="1600" dirty="0">
              <a:solidFill>
                <a:srgbClr val="008080"/>
              </a:solidFill>
            </a:endParaRPr>
          </a:p>
          <a:p>
            <a:pPr algn="l"/>
            <a:r>
              <a:rPr lang="de-AT" sz="1600" b="1" dirty="0" smtClean="0">
                <a:solidFill>
                  <a:srgbClr val="008080"/>
                </a:solidFill>
              </a:rPr>
              <a:t>ღონისძიებები</a:t>
            </a:r>
            <a:r>
              <a:rPr lang="ka-GE" sz="1600" b="1" dirty="0" smtClean="0">
                <a:solidFill>
                  <a:srgbClr val="008080"/>
                </a:solidFill>
              </a:rPr>
              <a:t>:</a:t>
            </a:r>
            <a:endParaRPr lang="ka-GE" sz="1600" b="1" dirty="0">
              <a:solidFill>
                <a:srgbClr val="008080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ka-GE" sz="1600" dirty="0" smtClean="0">
                <a:solidFill>
                  <a:srgbClr val="008080"/>
                </a:solidFill>
              </a:rPr>
              <a:t>ხელოვნური </a:t>
            </a:r>
            <a:r>
              <a:rPr lang="ka-GE" sz="1600" dirty="0">
                <a:solidFill>
                  <a:srgbClr val="008080"/>
                </a:solidFill>
              </a:rPr>
              <a:t>კვების პროდუქტებით </a:t>
            </a:r>
            <a:r>
              <a:rPr lang="ka-GE" sz="1600" dirty="0" smtClean="0">
                <a:solidFill>
                  <a:srgbClr val="008080"/>
                </a:solidFill>
              </a:rPr>
              <a:t>უზრუნველყოფა.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ka-GE" sz="1600" dirty="0">
              <a:solidFill>
                <a:srgbClr val="008080"/>
              </a:solidFill>
            </a:endParaRPr>
          </a:p>
          <a:p>
            <a:pPr algn="l"/>
            <a:r>
              <a:rPr lang="ka-GE" sz="1600" b="1" dirty="0">
                <a:solidFill>
                  <a:srgbClr val="008080"/>
                </a:solidFill>
              </a:rPr>
              <a:t>სამიზნე  ჯგუფი და დაფინანსების </a:t>
            </a:r>
            <a:r>
              <a:rPr lang="ka-GE" sz="1600" b="1" dirty="0" smtClean="0">
                <a:solidFill>
                  <a:srgbClr val="008080"/>
                </a:solidFill>
              </a:rPr>
              <a:t>პირობები:</a:t>
            </a:r>
            <a:endParaRPr lang="ka-GE" sz="1600" b="1" dirty="0">
              <a:solidFill>
                <a:srgbClr val="008080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ka-GE" sz="1600" dirty="0">
                <a:solidFill>
                  <a:srgbClr val="008080"/>
                </a:solidFill>
              </a:rPr>
              <a:t>მიტოვების რისკის ქვეშ მყოფი, 57 000-ზე ნაკლები </a:t>
            </a:r>
            <a:r>
              <a:rPr lang="ka-GE" sz="1600" dirty="0" smtClean="0">
                <a:solidFill>
                  <a:srgbClr val="008080"/>
                </a:solidFill>
              </a:rPr>
              <a:t>ქულის </a:t>
            </a:r>
            <a:r>
              <a:rPr lang="ka-GE" sz="1600" dirty="0">
                <a:solidFill>
                  <a:srgbClr val="008080"/>
                </a:solidFill>
              </a:rPr>
              <a:t>მქონე </a:t>
            </a:r>
            <a:r>
              <a:rPr lang="ka-GE" sz="1600" dirty="0" smtClean="0">
                <a:solidFill>
                  <a:srgbClr val="008080"/>
                </a:solidFill>
              </a:rPr>
              <a:t>ოჯახების 350 ბავშვი </a:t>
            </a:r>
            <a:r>
              <a:rPr lang="ka-GE" sz="1600" dirty="0">
                <a:solidFill>
                  <a:srgbClr val="008080"/>
                </a:solidFill>
              </a:rPr>
              <a:t>1,5  წლის </a:t>
            </a:r>
            <a:r>
              <a:rPr lang="ka-GE" sz="1600" dirty="0" smtClean="0">
                <a:solidFill>
                  <a:srgbClr val="008080"/>
                </a:solidFill>
              </a:rPr>
              <a:t>ასაკამდე;</a:t>
            </a:r>
            <a:endParaRPr lang="ka-GE" sz="1600" dirty="0">
              <a:solidFill>
                <a:srgbClr val="008080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ka-GE" sz="1600" dirty="0" smtClean="0">
                <a:solidFill>
                  <a:srgbClr val="008080"/>
                </a:solidFill>
              </a:rPr>
              <a:t>კვების </a:t>
            </a:r>
            <a:r>
              <a:rPr lang="ka-GE" sz="1600" dirty="0">
                <a:solidFill>
                  <a:srgbClr val="008080"/>
                </a:solidFill>
              </a:rPr>
              <a:t>ვაუჩერის თვიური ანაზღაურების ლიმიტია 80 </a:t>
            </a:r>
            <a:r>
              <a:rPr lang="ka-GE" sz="1600" dirty="0" smtClean="0">
                <a:solidFill>
                  <a:srgbClr val="008080"/>
                </a:solidFill>
              </a:rPr>
              <a:t>ლარი.</a:t>
            </a:r>
            <a:endParaRPr lang="ka-GE" sz="1600" dirty="0">
              <a:solidFill>
                <a:srgbClr val="008080"/>
              </a:solidFill>
            </a:endParaRPr>
          </a:p>
          <a:p>
            <a:pPr algn="l"/>
            <a:endParaRPr lang="ka-GE" sz="1600" b="1" i="1" dirty="0" smtClean="0">
              <a:solidFill>
                <a:srgbClr val="008080"/>
              </a:solidFill>
            </a:endParaRPr>
          </a:p>
          <a:p>
            <a:pPr algn="l"/>
            <a:r>
              <a:rPr lang="ka-GE" sz="1600" b="1" dirty="0" smtClean="0">
                <a:solidFill>
                  <a:srgbClr val="008080"/>
                </a:solidFill>
              </a:rPr>
              <a:t>ბიუჯეტი</a:t>
            </a:r>
            <a:r>
              <a:rPr lang="ka-GE" sz="1600" b="1" dirty="0" smtClean="0">
                <a:solidFill>
                  <a:srgbClr val="008080"/>
                </a:solidFill>
              </a:rPr>
              <a:t>: </a:t>
            </a:r>
            <a:r>
              <a:rPr lang="en-US" sz="1600" dirty="0">
                <a:solidFill>
                  <a:srgbClr val="008080"/>
                </a:solidFill>
              </a:rPr>
              <a:t>7</a:t>
            </a:r>
            <a:r>
              <a:rPr lang="ka-GE" sz="1600" dirty="0">
                <a:solidFill>
                  <a:srgbClr val="008080"/>
                </a:solidFill>
              </a:rPr>
              <a:t>57 </a:t>
            </a:r>
            <a:r>
              <a:rPr lang="ka-GE" sz="1600" dirty="0">
                <a:solidFill>
                  <a:srgbClr val="008080"/>
                </a:solidFill>
              </a:rPr>
              <a:t>200 </a:t>
            </a:r>
            <a:r>
              <a:rPr lang="ka-GE" sz="1600" dirty="0" smtClean="0">
                <a:solidFill>
                  <a:srgbClr val="008080"/>
                </a:solidFill>
              </a:rPr>
              <a:t>ლარი.</a:t>
            </a:r>
            <a:endParaRPr lang="ka-GE" sz="1600" dirty="0">
              <a:solidFill>
                <a:srgbClr val="008080"/>
              </a:solidFill>
            </a:endParaRPr>
          </a:p>
          <a:p>
            <a:pPr algn="l"/>
            <a:endParaRPr lang="ka-GE" sz="1600" dirty="0">
              <a:solidFill>
                <a:srgbClr val="00808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72" t="-1976" r="2172" b="16102"/>
          <a:stretch/>
        </p:blipFill>
        <p:spPr>
          <a:xfrm>
            <a:off x="6682740" y="1981200"/>
            <a:ext cx="1089660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6" t="22794" r="30802" b="29203"/>
          <a:stretch/>
        </p:blipFill>
        <p:spPr>
          <a:xfrm>
            <a:off x="7978987" y="2006600"/>
            <a:ext cx="707813" cy="96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602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MOH ppt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6"/>
            <a:ext cx="9144000" cy="685746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48000" y="388104"/>
            <a:ext cx="4594920" cy="831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2200" b="1" dirty="0" smtClean="0">
                <a:solidFill>
                  <a:srgbClr val="006666"/>
                </a:solidFill>
              </a:rPr>
              <a:t>სოციალური რეაბილიტაციისა და ბავშვზე ზრუნვის პროგრამა</a:t>
            </a:r>
            <a:endParaRPr lang="en-US" sz="2200" b="1" dirty="0">
              <a:solidFill>
                <a:srgbClr val="006666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1531104"/>
            <a:ext cx="8305800" cy="44124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a-GE" sz="1800" i="1" dirty="0">
                <a:solidFill>
                  <a:srgbClr val="008080"/>
                </a:solidFill>
              </a:rPr>
              <a:t> </a:t>
            </a:r>
            <a:r>
              <a:rPr lang="ka-GE" sz="1600" b="1" i="1" dirty="0">
                <a:solidFill>
                  <a:srgbClr val="008080"/>
                </a:solidFill>
              </a:rPr>
              <a:t>ბავშვთა ადრეული განვითარების </a:t>
            </a:r>
            <a:r>
              <a:rPr lang="ka-GE" sz="1600" b="1" i="1" dirty="0" smtClean="0">
                <a:solidFill>
                  <a:srgbClr val="008080"/>
                </a:solidFill>
              </a:rPr>
              <a:t>ქვეპროგრამა</a:t>
            </a:r>
          </a:p>
          <a:p>
            <a:pPr algn="l"/>
            <a:endParaRPr lang="ka-GE" sz="1600" dirty="0" smtClean="0">
              <a:solidFill>
                <a:srgbClr val="008080"/>
              </a:solidFill>
            </a:endParaRPr>
          </a:p>
          <a:p>
            <a:pPr algn="l"/>
            <a:r>
              <a:rPr lang="ka-GE" sz="1600" b="1" dirty="0" smtClean="0">
                <a:solidFill>
                  <a:srgbClr val="008080"/>
                </a:solidFill>
              </a:rPr>
              <a:t>ამოცანები: </a:t>
            </a:r>
            <a:r>
              <a:rPr lang="en-US" sz="1600" dirty="0">
                <a:solidFill>
                  <a:srgbClr val="008080"/>
                </a:solidFill>
              </a:rPr>
              <a:t>განვითარების შეფერხების </a:t>
            </a:r>
            <a:r>
              <a:rPr lang="ka-GE" sz="1600" dirty="0">
                <a:solidFill>
                  <a:srgbClr val="008080"/>
                </a:solidFill>
              </a:rPr>
              <a:t>ა</a:t>
            </a:r>
            <a:r>
              <a:rPr lang="en-US" sz="1600" dirty="0">
                <a:solidFill>
                  <a:srgbClr val="008080"/>
                </a:solidFill>
              </a:rPr>
              <a:t>ნ შეზღუდული შესაძლებლობების მქონე ბავშვების განვითარების სტიმულირება და სოციალური ინტეგრაციის ხელშეწყობა, ბავშვისა და ოჯახის გაძლიერება, შესაძლებლობის შეზღუდვისა და  </a:t>
            </a:r>
            <a:r>
              <a:rPr lang="en-US" sz="1600" dirty="0" err="1">
                <a:solidFill>
                  <a:srgbClr val="008080"/>
                </a:solidFill>
              </a:rPr>
              <a:t>მიტოვების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 smtClean="0">
                <a:solidFill>
                  <a:srgbClr val="008080"/>
                </a:solidFill>
              </a:rPr>
              <a:t>პრევენცია</a:t>
            </a:r>
            <a:r>
              <a:rPr lang="ka-GE" sz="1600" dirty="0" smtClean="0">
                <a:solidFill>
                  <a:srgbClr val="008080"/>
                </a:solidFill>
              </a:rPr>
              <a:t>.</a:t>
            </a:r>
            <a:endParaRPr lang="ka-GE" sz="1600" dirty="0">
              <a:solidFill>
                <a:srgbClr val="008080"/>
              </a:solidFill>
            </a:endParaRPr>
          </a:p>
          <a:p>
            <a:pPr algn="l"/>
            <a:r>
              <a:rPr lang="de-AT" sz="1600" b="1" dirty="0" smtClean="0">
                <a:solidFill>
                  <a:srgbClr val="008080"/>
                </a:solidFill>
              </a:rPr>
              <a:t>ღონისძიებები</a:t>
            </a:r>
            <a:r>
              <a:rPr lang="ka-GE" sz="1600" b="1" dirty="0" smtClean="0">
                <a:solidFill>
                  <a:srgbClr val="008080"/>
                </a:solidFill>
              </a:rPr>
              <a:t>: </a:t>
            </a:r>
            <a:r>
              <a:rPr lang="ka-GE" sz="1600" b="1" dirty="0" smtClean="0">
                <a:solidFill>
                  <a:srgbClr val="008080"/>
                </a:solidFill>
              </a:rPr>
              <a:t> </a:t>
            </a:r>
            <a:r>
              <a:rPr lang="ka-GE" sz="1600" dirty="0" smtClean="0">
                <a:solidFill>
                  <a:srgbClr val="008080"/>
                </a:solidFill>
              </a:rPr>
              <a:t>განვითარების </a:t>
            </a:r>
            <a:r>
              <a:rPr lang="ka-GE" sz="1600" dirty="0">
                <a:solidFill>
                  <a:srgbClr val="008080"/>
                </a:solidFill>
              </a:rPr>
              <a:t>შეფერხების მქონე ბავშვთა ადრეული იდენტიფიკაცია, ბავშვთა სოციალური, მოტორული და შემეცნებითი უნარების განვითარება,  სპეციალისტთა მომსახურება (ფსიქოლოგი, პედაგოგი, მეტყველების თერაპევტი, ოკუპაციური თერაპევტი, ფიზიოთერაპევტი),  მშობლებთან მუშაობა და მათი ფსიქოლოგიური მხარდაჭერა</a:t>
            </a:r>
            <a:r>
              <a:rPr lang="ka-GE" sz="1600" dirty="0" smtClean="0">
                <a:solidFill>
                  <a:srgbClr val="008080"/>
                </a:solidFill>
              </a:rPr>
              <a:t>.</a:t>
            </a:r>
          </a:p>
          <a:p>
            <a:pPr algn="l"/>
            <a:endParaRPr lang="ka-GE" sz="1600" dirty="0">
              <a:solidFill>
                <a:srgbClr val="008080"/>
              </a:solidFill>
            </a:endParaRPr>
          </a:p>
          <a:p>
            <a:pPr algn="l"/>
            <a:r>
              <a:rPr lang="ka-GE" sz="1600" b="1" dirty="0">
                <a:solidFill>
                  <a:srgbClr val="008080"/>
                </a:solidFill>
              </a:rPr>
              <a:t>სამიზნე  ჯგუფი და დაფინანსების </a:t>
            </a:r>
            <a:r>
              <a:rPr lang="ka-GE" sz="1600" b="1" dirty="0" smtClean="0">
                <a:solidFill>
                  <a:srgbClr val="008080"/>
                </a:solidFill>
              </a:rPr>
              <a:t>პირობები:</a:t>
            </a:r>
            <a:endParaRPr lang="ka-GE" sz="1600" b="1" dirty="0">
              <a:solidFill>
                <a:srgbClr val="008080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ka-GE" sz="1600" dirty="0" smtClean="0">
                <a:solidFill>
                  <a:srgbClr val="008080"/>
                </a:solidFill>
              </a:rPr>
              <a:t>გონებრივი განვითარების </a:t>
            </a:r>
            <a:r>
              <a:rPr lang="ka-GE" sz="1600" dirty="0">
                <a:solidFill>
                  <a:srgbClr val="008080"/>
                </a:solidFill>
              </a:rPr>
              <a:t>შეფერხების მქონე 7 </a:t>
            </a:r>
            <a:r>
              <a:rPr lang="ka-GE" sz="1600" dirty="0" smtClean="0">
                <a:solidFill>
                  <a:srgbClr val="008080"/>
                </a:solidFill>
              </a:rPr>
              <a:t>წლამდე </a:t>
            </a:r>
            <a:r>
              <a:rPr lang="ka-GE" sz="1600" dirty="0">
                <a:solidFill>
                  <a:srgbClr val="008080"/>
                </a:solidFill>
              </a:rPr>
              <a:t>ასაკის ბავშვები;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ka-GE" sz="1600" dirty="0">
                <a:solidFill>
                  <a:srgbClr val="008080"/>
                </a:solidFill>
              </a:rPr>
              <a:t>მომსახურება </a:t>
            </a:r>
            <a:r>
              <a:rPr lang="ka-GE" sz="1600" dirty="0" smtClean="0">
                <a:solidFill>
                  <a:srgbClr val="008080"/>
                </a:solidFill>
              </a:rPr>
              <a:t> გათვლილია </a:t>
            </a:r>
            <a:r>
              <a:rPr lang="ka-GE" sz="1600" dirty="0" smtClean="0">
                <a:solidFill>
                  <a:srgbClr val="008080"/>
                </a:solidFill>
              </a:rPr>
              <a:t>თვეში </a:t>
            </a:r>
            <a:r>
              <a:rPr lang="ka-GE" sz="1600" dirty="0" smtClean="0">
                <a:solidFill>
                  <a:srgbClr val="008080"/>
                </a:solidFill>
              </a:rPr>
              <a:t>350 </a:t>
            </a:r>
            <a:r>
              <a:rPr lang="ka-GE" sz="1600" dirty="0">
                <a:solidFill>
                  <a:srgbClr val="008080"/>
                </a:solidFill>
              </a:rPr>
              <a:t>ბავშვზე;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ka-GE" sz="1600" dirty="0">
                <a:solidFill>
                  <a:srgbClr val="008080"/>
                </a:solidFill>
              </a:rPr>
              <a:t>ვაუჩერი </a:t>
            </a:r>
            <a:r>
              <a:rPr lang="ka-GE" sz="1600" dirty="0" smtClean="0">
                <a:solidFill>
                  <a:srgbClr val="008080"/>
                </a:solidFill>
              </a:rPr>
              <a:t>ითვალისწინებს თვეში 8 მომსახურებას. ერთი თვის ვაუჩერის ღირებულება 144 ლარია;  100 000-ზე მაღალი ქულის ოჯახებისთვის მოქმედებს </a:t>
            </a:r>
            <a:r>
              <a:rPr lang="ka-GE" sz="1600" dirty="0">
                <a:solidFill>
                  <a:srgbClr val="008080"/>
                </a:solidFill>
              </a:rPr>
              <a:t>თანაგადახდა</a:t>
            </a:r>
            <a:r>
              <a:rPr lang="ka-GE" sz="1600" dirty="0" smtClean="0">
                <a:solidFill>
                  <a:srgbClr val="008080"/>
                </a:solidFill>
              </a:rPr>
              <a:t>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ka-GE" sz="1600" dirty="0">
              <a:solidFill>
                <a:srgbClr val="008080"/>
              </a:solidFill>
            </a:endParaRPr>
          </a:p>
          <a:p>
            <a:pPr algn="l"/>
            <a:r>
              <a:rPr lang="ka-GE" sz="1600" dirty="0">
                <a:solidFill>
                  <a:srgbClr val="008080"/>
                </a:solidFill>
              </a:rPr>
              <a:t> </a:t>
            </a:r>
            <a:r>
              <a:rPr lang="ka-GE" sz="1600" b="1" dirty="0" smtClean="0">
                <a:solidFill>
                  <a:srgbClr val="008080"/>
                </a:solidFill>
              </a:rPr>
              <a:t>ბიუჯეტი:</a:t>
            </a:r>
            <a:r>
              <a:rPr lang="ka-GE" sz="1600" dirty="0" smtClean="0">
                <a:solidFill>
                  <a:srgbClr val="008080"/>
                </a:solidFill>
              </a:rPr>
              <a:t> </a:t>
            </a:r>
            <a:r>
              <a:rPr lang="ka-GE" sz="1600" dirty="0" smtClean="0">
                <a:solidFill>
                  <a:srgbClr val="008080"/>
                </a:solidFill>
              </a:rPr>
              <a:t>ათასი </a:t>
            </a:r>
            <a:r>
              <a:rPr lang="ka-GE" sz="1600" dirty="0" smtClean="0">
                <a:solidFill>
                  <a:srgbClr val="008080"/>
                </a:solidFill>
              </a:rPr>
              <a:t>ლარი.</a:t>
            </a:r>
            <a:endParaRPr lang="ka-GE" sz="1600" dirty="0">
              <a:solidFill>
                <a:srgbClr val="00808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004" y="1219200"/>
            <a:ext cx="974196" cy="669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543" y="1066800"/>
            <a:ext cx="804857" cy="669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744" y="838200"/>
            <a:ext cx="881056" cy="669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941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MOH ppt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400" y="536"/>
            <a:ext cx="9144000" cy="685746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514600" y="304800"/>
            <a:ext cx="4594920" cy="831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2200" b="1" dirty="0" smtClean="0">
                <a:solidFill>
                  <a:srgbClr val="006666"/>
                </a:solidFill>
              </a:rPr>
              <a:t>სოციალური რეაბილიტაციისა და ბავშვზე ზრუნვის პროგრამა</a:t>
            </a:r>
            <a:endParaRPr lang="en-US" sz="2200" b="1" dirty="0">
              <a:solidFill>
                <a:srgbClr val="006666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3400" y="1531104"/>
            <a:ext cx="8305800" cy="44124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a-GE" sz="1800" i="1" dirty="0"/>
              <a:t> </a:t>
            </a:r>
            <a:r>
              <a:rPr lang="ka-GE" sz="1600" b="1" i="1" dirty="0">
                <a:solidFill>
                  <a:srgbClr val="008080"/>
                </a:solidFill>
              </a:rPr>
              <a:t>ბავშვთა  რეაბილიტაციის  </a:t>
            </a:r>
            <a:r>
              <a:rPr lang="ka-GE" sz="1600" b="1" i="1" dirty="0" smtClean="0">
                <a:solidFill>
                  <a:srgbClr val="008080"/>
                </a:solidFill>
              </a:rPr>
              <a:t>ქვეპროგრამა</a:t>
            </a:r>
          </a:p>
          <a:p>
            <a:pPr algn="l"/>
            <a:endParaRPr lang="ka-GE" sz="1600" dirty="0" smtClean="0">
              <a:solidFill>
                <a:srgbClr val="008080"/>
              </a:solidFill>
            </a:endParaRPr>
          </a:p>
          <a:p>
            <a:pPr algn="l"/>
            <a:r>
              <a:rPr lang="ka-GE" sz="1600" b="1" dirty="0" smtClean="0">
                <a:solidFill>
                  <a:srgbClr val="008080"/>
                </a:solidFill>
              </a:rPr>
              <a:t>ამოცანა: </a:t>
            </a:r>
            <a:r>
              <a:rPr lang="ka-GE" sz="1600" dirty="0" smtClean="0">
                <a:solidFill>
                  <a:srgbClr val="008080"/>
                </a:solidFill>
              </a:rPr>
              <a:t>ბავშვთა </a:t>
            </a:r>
            <a:r>
              <a:rPr lang="en-US" sz="1600" dirty="0" err="1">
                <a:solidFill>
                  <a:srgbClr val="008080"/>
                </a:solidFill>
              </a:rPr>
              <a:t>რეაბილიტაცია</a:t>
            </a:r>
            <a:r>
              <a:rPr lang="en-US" sz="1600" dirty="0">
                <a:solidFill>
                  <a:srgbClr val="008080"/>
                </a:solidFill>
              </a:rPr>
              <a:t>, </a:t>
            </a:r>
            <a:r>
              <a:rPr lang="ka-GE" sz="1600" dirty="0">
                <a:solidFill>
                  <a:srgbClr val="008080"/>
                </a:solidFill>
              </a:rPr>
              <a:t>აბილიტაცია, </a:t>
            </a:r>
            <a:r>
              <a:rPr lang="en-US" sz="1600" dirty="0" err="1">
                <a:solidFill>
                  <a:srgbClr val="008080"/>
                </a:solidFill>
              </a:rPr>
              <a:t>ფიზიკური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ჯანმრთელობის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გაუმჯობესება</a:t>
            </a:r>
            <a:r>
              <a:rPr lang="en-US" sz="1600" dirty="0">
                <a:solidFill>
                  <a:srgbClr val="008080"/>
                </a:solidFill>
              </a:rPr>
              <a:t>, </a:t>
            </a:r>
            <a:r>
              <a:rPr lang="en-US" sz="1600" dirty="0" err="1">
                <a:solidFill>
                  <a:srgbClr val="008080"/>
                </a:solidFill>
              </a:rPr>
              <a:t>ადაპტაციური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შესაძლებლობების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გაძლიერება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და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სოციალური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ინტეგრაციის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 smtClean="0">
                <a:solidFill>
                  <a:srgbClr val="008080"/>
                </a:solidFill>
              </a:rPr>
              <a:t>ხელშეწყობა</a:t>
            </a:r>
            <a:r>
              <a:rPr lang="ka-GE" sz="1600" dirty="0" smtClean="0">
                <a:solidFill>
                  <a:srgbClr val="008080"/>
                </a:solidFill>
              </a:rPr>
              <a:t>.</a:t>
            </a:r>
            <a:endParaRPr lang="ka-GE" sz="1600" dirty="0">
              <a:solidFill>
                <a:srgbClr val="008080"/>
              </a:solidFill>
            </a:endParaRPr>
          </a:p>
          <a:p>
            <a:pPr algn="l"/>
            <a:r>
              <a:rPr lang="de-AT" sz="1600" b="1" dirty="0" smtClean="0">
                <a:solidFill>
                  <a:srgbClr val="008080"/>
                </a:solidFill>
              </a:rPr>
              <a:t>ღონისძიებები</a:t>
            </a:r>
            <a:r>
              <a:rPr lang="ka-GE" sz="1600" b="1" dirty="0" smtClean="0">
                <a:solidFill>
                  <a:srgbClr val="008080"/>
                </a:solidFill>
              </a:rPr>
              <a:t>:</a:t>
            </a:r>
            <a:endParaRPr lang="ka-GE" sz="1600" b="1" dirty="0">
              <a:solidFill>
                <a:srgbClr val="008080"/>
              </a:solidFill>
            </a:endParaRPr>
          </a:p>
          <a:p>
            <a:pPr algn="l"/>
            <a:r>
              <a:rPr lang="ka-GE" sz="1600" dirty="0">
                <a:solidFill>
                  <a:srgbClr val="008080"/>
                </a:solidFill>
              </a:rPr>
              <a:t>ექიმ-სპეციალისტთა კონსულტაცია და მეთვალყურეობა, ფიზიკური, ოკუპაციური, მეტყველებისა და ენის თერაპია, ფსიქოლოგიური დახმარება და მშობლების მომზადება, ფიზიოთერაპია, სამკურნალო მასაჟი და </a:t>
            </a:r>
            <a:r>
              <a:rPr lang="ka-GE" sz="1600" dirty="0" smtClean="0">
                <a:solidFill>
                  <a:srgbClr val="008080"/>
                </a:solidFill>
              </a:rPr>
              <a:t>სხვა.</a:t>
            </a:r>
          </a:p>
          <a:p>
            <a:pPr algn="l"/>
            <a:endParaRPr lang="en-US" sz="1600" dirty="0">
              <a:solidFill>
                <a:srgbClr val="008080"/>
              </a:solidFill>
            </a:endParaRPr>
          </a:p>
          <a:p>
            <a:pPr algn="l"/>
            <a:r>
              <a:rPr lang="ka-GE" sz="1600" b="1" dirty="0">
                <a:solidFill>
                  <a:srgbClr val="008080"/>
                </a:solidFill>
              </a:rPr>
              <a:t>სამიზნე  ჯგუფი და დაფინანსების </a:t>
            </a:r>
            <a:r>
              <a:rPr lang="ka-GE" sz="1600" b="1" dirty="0" smtClean="0">
                <a:solidFill>
                  <a:srgbClr val="008080"/>
                </a:solidFill>
              </a:rPr>
              <a:t>პირობები:</a:t>
            </a:r>
            <a:endParaRPr lang="ka-GE" sz="1600" b="1" dirty="0">
              <a:solidFill>
                <a:srgbClr val="008080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sz="1400" dirty="0" err="1">
                <a:solidFill>
                  <a:srgbClr val="008080"/>
                </a:solidFill>
              </a:rPr>
              <a:t>ბავშვთა</a:t>
            </a:r>
            <a:r>
              <a:rPr lang="en-US" sz="1400" dirty="0">
                <a:solidFill>
                  <a:srgbClr val="008080"/>
                </a:solidFill>
              </a:rPr>
              <a:t> </a:t>
            </a:r>
            <a:r>
              <a:rPr lang="en-US" sz="1400" dirty="0" err="1">
                <a:solidFill>
                  <a:srgbClr val="008080"/>
                </a:solidFill>
              </a:rPr>
              <a:t>ცერებრული</a:t>
            </a:r>
            <a:r>
              <a:rPr lang="en-US" sz="1400" dirty="0">
                <a:solidFill>
                  <a:srgbClr val="008080"/>
                </a:solidFill>
              </a:rPr>
              <a:t> </a:t>
            </a:r>
            <a:r>
              <a:rPr lang="en-US" sz="1400" dirty="0" err="1" smtClean="0">
                <a:solidFill>
                  <a:srgbClr val="008080"/>
                </a:solidFill>
              </a:rPr>
              <a:t>დამბლის</a:t>
            </a:r>
            <a:r>
              <a:rPr lang="ka-GE" sz="1400" dirty="0" smtClean="0">
                <a:solidFill>
                  <a:srgbClr val="008080"/>
                </a:solidFill>
              </a:rPr>
              <a:t> </a:t>
            </a:r>
            <a:r>
              <a:rPr lang="ka-GE" sz="1400" dirty="0">
                <a:solidFill>
                  <a:srgbClr val="008080"/>
                </a:solidFill>
              </a:rPr>
              <a:t>და სხვა ცნს დაავადების მქონე ნერვული </a:t>
            </a:r>
            <a:r>
              <a:rPr lang="ka-GE" sz="1400" dirty="0">
                <a:solidFill>
                  <a:srgbClr val="008080"/>
                </a:solidFill>
              </a:rPr>
              <a:t>სისტემის დაავადებების და ნარჩენი მოვლენების მქონე </a:t>
            </a:r>
            <a:r>
              <a:rPr lang="ka-GE" sz="1400" dirty="0" smtClean="0">
                <a:solidFill>
                  <a:srgbClr val="008080"/>
                </a:solidFill>
              </a:rPr>
              <a:t>ბავშვები</a:t>
            </a:r>
            <a:r>
              <a:rPr lang="ka-GE" sz="1400" dirty="0">
                <a:solidFill>
                  <a:srgbClr val="008080"/>
                </a:solidFill>
              </a:rPr>
              <a:t>:</a:t>
            </a:r>
          </a:p>
          <a:p>
            <a:pPr marL="573088" lvl="1" indent="-341313" algn="just">
              <a:buFont typeface="Wingdings" pitchFamily="2" charset="2"/>
              <a:buChar char="ü"/>
            </a:pPr>
            <a:r>
              <a:rPr lang="ka-GE" sz="1400" i="1" dirty="0">
                <a:solidFill>
                  <a:srgbClr val="008080"/>
                </a:solidFill>
              </a:rPr>
              <a:t>წლის განმავლობაში ფინანსდება საშუალოდ </a:t>
            </a:r>
            <a:r>
              <a:rPr lang="ka-GE" sz="1400" i="1" dirty="0" smtClean="0">
                <a:solidFill>
                  <a:srgbClr val="008080"/>
                </a:solidFill>
              </a:rPr>
              <a:t>არაუმეტეს 7 კომპლექსური </a:t>
            </a:r>
            <a:r>
              <a:rPr lang="ka-GE" sz="1400" i="1" dirty="0">
                <a:solidFill>
                  <a:srgbClr val="008080"/>
                </a:solidFill>
              </a:rPr>
              <a:t>10 </a:t>
            </a:r>
            <a:r>
              <a:rPr lang="ka-GE" sz="1400" i="1" dirty="0" smtClean="0">
                <a:solidFill>
                  <a:srgbClr val="008080"/>
                </a:solidFill>
              </a:rPr>
              <a:t>დღიანი </a:t>
            </a:r>
            <a:r>
              <a:rPr lang="ka-GE" sz="1400" i="1" dirty="0">
                <a:solidFill>
                  <a:srgbClr val="008080"/>
                </a:solidFill>
              </a:rPr>
              <a:t>კურსი</a:t>
            </a:r>
            <a:r>
              <a:rPr lang="ka-GE" sz="1400" i="1" dirty="0" smtClean="0">
                <a:solidFill>
                  <a:srgbClr val="008080"/>
                </a:solidFill>
              </a:rPr>
              <a:t>,, 308 ლარის დაფინანსების ოდენობით</a:t>
            </a:r>
            <a:r>
              <a:rPr lang="ka-GE" sz="1400" i="1" dirty="0">
                <a:solidFill>
                  <a:srgbClr val="008080"/>
                </a:solidFill>
              </a:rPr>
              <a:t>;</a:t>
            </a:r>
          </a:p>
          <a:p>
            <a:pPr marL="573088" lvl="1" indent="-341313" algn="just">
              <a:buFont typeface="Wingdings" pitchFamily="2" charset="2"/>
              <a:buChar char="ü"/>
            </a:pPr>
            <a:r>
              <a:rPr lang="ka-GE" sz="1400" i="1" dirty="0">
                <a:solidFill>
                  <a:srgbClr val="008080"/>
                </a:solidFill>
              </a:rPr>
              <a:t>მოქმედებს თანადაფინანსება, ოჯახის სარეიტინგო ქულის გათვალისწინებით.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ka-GE" sz="1400" dirty="0">
                <a:solidFill>
                  <a:srgbClr val="008080"/>
                </a:solidFill>
              </a:rPr>
              <a:t>საყრდენ-მამოძრავებელი სისტემის დაავადების და ნარჩენი მოვლენების მქონე </a:t>
            </a:r>
            <a:r>
              <a:rPr lang="ka-GE" sz="1400" dirty="0" smtClean="0">
                <a:solidFill>
                  <a:srgbClr val="008080"/>
                </a:solidFill>
              </a:rPr>
              <a:t>7 ბავშვი</a:t>
            </a:r>
            <a:r>
              <a:rPr lang="ka-GE" sz="1400" dirty="0">
                <a:solidFill>
                  <a:srgbClr val="008080"/>
                </a:solidFill>
              </a:rPr>
              <a:t>. ყოველთვიური ვაუჩერი განფასებულია 250 ლარად, ანაზღაურება - ფაქტობრივი ხარჯით</a:t>
            </a:r>
            <a:r>
              <a:rPr lang="ka-GE" sz="1400" dirty="0" smtClean="0">
                <a:solidFill>
                  <a:srgbClr val="008080"/>
                </a:solidFill>
              </a:rPr>
              <a:t>.</a:t>
            </a:r>
          </a:p>
          <a:p>
            <a:pPr algn="l"/>
            <a:r>
              <a:rPr lang="ka-GE" sz="1600" b="1" dirty="0" smtClean="0">
                <a:solidFill>
                  <a:srgbClr val="008080"/>
                </a:solidFill>
              </a:rPr>
              <a:t>ბიუჯეტი</a:t>
            </a:r>
            <a:r>
              <a:rPr lang="ka-GE" sz="1600" b="1" dirty="0" smtClean="0">
                <a:solidFill>
                  <a:srgbClr val="008080"/>
                </a:solidFill>
              </a:rPr>
              <a:t>: </a:t>
            </a:r>
            <a:r>
              <a:rPr lang="ka-GE" sz="1600" dirty="0" smtClean="0">
                <a:solidFill>
                  <a:srgbClr val="008080"/>
                </a:solidFill>
              </a:rPr>
              <a:t>1 208 000 ლარი.</a:t>
            </a:r>
            <a:endParaRPr lang="ka-GE" sz="1600" dirty="0">
              <a:solidFill>
                <a:srgbClr val="00808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104753"/>
            <a:ext cx="1031769" cy="724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104752"/>
            <a:ext cx="990600" cy="741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972655"/>
            <a:ext cx="1201001" cy="856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795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OH ppt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6"/>
            <a:ext cx="9144000" cy="685746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48000" y="388104"/>
            <a:ext cx="4594920" cy="831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2200" b="1" dirty="0" smtClean="0">
                <a:solidFill>
                  <a:srgbClr val="006666"/>
                </a:solidFill>
              </a:rPr>
              <a:t>სოციალური რეაბილიტაციისა და ბავშვზე ზრუნვის პროგრამა</a:t>
            </a:r>
            <a:endParaRPr lang="en-US" sz="2200" b="1" dirty="0">
              <a:solidFill>
                <a:srgbClr val="006666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19100" y="1607304"/>
            <a:ext cx="8496300" cy="45648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a-GE" sz="1600" b="1" i="1" dirty="0">
                <a:solidFill>
                  <a:srgbClr val="008080"/>
                </a:solidFill>
              </a:rPr>
              <a:t>ომის </a:t>
            </a:r>
            <a:r>
              <a:rPr lang="ka-GE" sz="1600" b="1" i="1" dirty="0" smtClean="0">
                <a:solidFill>
                  <a:srgbClr val="008080"/>
                </a:solidFill>
              </a:rPr>
              <a:t>მონაწილეთა </a:t>
            </a:r>
            <a:r>
              <a:rPr lang="ka-GE" sz="1600" b="1" i="1" dirty="0" smtClean="0">
                <a:solidFill>
                  <a:srgbClr val="008080"/>
                </a:solidFill>
              </a:rPr>
              <a:t>რეაბილიტაცია</a:t>
            </a:r>
            <a:endParaRPr lang="ka-GE" sz="1600" b="1" i="1" dirty="0" smtClean="0">
              <a:solidFill>
                <a:srgbClr val="008080"/>
              </a:solidFill>
            </a:endParaRPr>
          </a:p>
          <a:p>
            <a:pPr algn="l"/>
            <a:endParaRPr lang="ka-GE" sz="1600" dirty="0">
              <a:solidFill>
                <a:srgbClr val="008080"/>
              </a:solidFill>
            </a:endParaRPr>
          </a:p>
          <a:p>
            <a:pPr algn="l"/>
            <a:r>
              <a:rPr lang="ka-GE" sz="1600" b="1" dirty="0">
                <a:solidFill>
                  <a:srgbClr val="008080"/>
                </a:solidFill>
              </a:rPr>
              <a:t>ამოცანა: </a:t>
            </a:r>
            <a:r>
              <a:rPr lang="ka-GE" sz="1600" dirty="0">
                <a:solidFill>
                  <a:srgbClr val="008080"/>
                </a:solidFill>
              </a:rPr>
              <a:t>ომის მონაწილეთა </a:t>
            </a:r>
            <a:r>
              <a:rPr lang="en-US" sz="1600" dirty="0" err="1">
                <a:solidFill>
                  <a:srgbClr val="008080"/>
                </a:solidFill>
              </a:rPr>
              <a:t>სამკურნალო-პროფილაქტიკური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და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სარეაბილიტაციო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მომსახურებების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 smtClean="0">
                <a:solidFill>
                  <a:srgbClr val="008080"/>
                </a:solidFill>
              </a:rPr>
              <a:t>გაწევა</a:t>
            </a:r>
            <a:r>
              <a:rPr lang="ka-GE" sz="1600" dirty="0" smtClean="0">
                <a:solidFill>
                  <a:srgbClr val="008080"/>
                </a:solidFill>
              </a:rPr>
              <a:t>.</a:t>
            </a:r>
            <a:endParaRPr lang="ka-GE" sz="1600" dirty="0">
              <a:solidFill>
                <a:srgbClr val="008080"/>
              </a:solidFill>
            </a:endParaRPr>
          </a:p>
          <a:p>
            <a:pPr algn="l"/>
            <a:endParaRPr lang="ka-GE" sz="1600" dirty="0">
              <a:solidFill>
                <a:srgbClr val="008080"/>
              </a:solidFill>
            </a:endParaRPr>
          </a:p>
          <a:p>
            <a:pPr algn="l"/>
            <a:r>
              <a:rPr lang="de-AT" sz="1600" b="1" dirty="0" smtClean="0">
                <a:solidFill>
                  <a:srgbClr val="008080"/>
                </a:solidFill>
              </a:rPr>
              <a:t>ღონისძიებები</a:t>
            </a:r>
            <a:r>
              <a:rPr lang="ka-GE" sz="1600" b="1" dirty="0" smtClean="0">
                <a:solidFill>
                  <a:srgbClr val="008080"/>
                </a:solidFill>
              </a:rPr>
              <a:t>: </a:t>
            </a:r>
            <a:r>
              <a:rPr lang="ka-GE" sz="1600" dirty="0" smtClean="0">
                <a:solidFill>
                  <a:srgbClr val="008080"/>
                </a:solidFill>
              </a:rPr>
              <a:t>ექიმ- </a:t>
            </a:r>
            <a:r>
              <a:rPr lang="ka-GE" sz="1600" dirty="0">
                <a:solidFill>
                  <a:srgbClr val="008080"/>
                </a:solidFill>
              </a:rPr>
              <a:t>სპეციალისტთა კონსულტაცია, ლაბორატორიულ-ინსტრუმენტული კვლევები, სამკურნალო ფიზკულტურა და მანუალური თერაპია, ბალნეოლოგიური </a:t>
            </a:r>
            <a:r>
              <a:rPr lang="ka-GE" sz="1600" dirty="0" smtClean="0">
                <a:solidFill>
                  <a:srgbClr val="008080"/>
                </a:solidFill>
              </a:rPr>
              <a:t>პროცედურები.</a:t>
            </a:r>
          </a:p>
          <a:p>
            <a:pPr algn="l"/>
            <a:endParaRPr lang="en-US" sz="1600" dirty="0">
              <a:solidFill>
                <a:srgbClr val="008080"/>
              </a:solidFill>
            </a:endParaRPr>
          </a:p>
          <a:p>
            <a:pPr algn="l"/>
            <a:r>
              <a:rPr lang="ka-GE" sz="1600" b="1" dirty="0">
                <a:solidFill>
                  <a:srgbClr val="008080"/>
                </a:solidFill>
              </a:rPr>
              <a:t>სამიზნე </a:t>
            </a:r>
            <a:r>
              <a:rPr lang="ka-GE" sz="1600" b="1" dirty="0" smtClean="0">
                <a:solidFill>
                  <a:srgbClr val="008080"/>
                </a:solidFill>
              </a:rPr>
              <a:t>ჯგუფი </a:t>
            </a:r>
            <a:r>
              <a:rPr lang="ka-GE" sz="1600" b="1" dirty="0">
                <a:solidFill>
                  <a:srgbClr val="008080"/>
                </a:solidFill>
              </a:rPr>
              <a:t>და დაფინანსების </a:t>
            </a:r>
            <a:r>
              <a:rPr lang="ka-GE" sz="1600" b="1" dirty="0" smtClean="0">
                <a:solidFill>
                  <a:srgbClr val="008080"/>
                </a:solidFill>
              </a:rPr>
              <a:t>პირობები:</a:t>
            </a:r>
            <a:endParaRPr lang="ka-GE" sz="1600" b="1" dirty="0">
              <a:solidFill>
                <a:srgbClr val="008080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ka-GE" sz="1600" dirty="0">
                <a:solidFill>
                  <a:srgbClr val="008080"/>
                </a:solidFill>
              </a:rPr>
              <a:t>სსიპ „ვეტერანების საქმეთა სახელმწიფო სამსახურის“ </a:t>
            </a:r>
            <a:r>
              <a:rPr lang="ka-GE" sz="1600" dirty="0">
                <a:solidFill>
                  <a:srgbClr val="008080"/>
                </a:solidFill>
              </a:rPr>
              <a:t>მონაცემთა </a:t>
            </a:r>
            <a:r>
              <a:rPr lang="ka-GE" sz="1600" dirty="0">
                <a:solidFill>
                  <a:srgbClr val="008080"/>
                </a:solidFill>
              </a:rPr>
              <a:t>ბაზაში რეგისტრირებული არანაკლებ 160 ომის </a:t>
            </a:r>
            <a:r>
              <a:rPr lang="ka-GE" sz="1600" dirty="0" smtClean="0">
                <a:solidFill>
                  <a:srgbClr val="008080"/>
                </a:solidFill>
              </a:rPr>
              <a:t>მონაწილე შშმ სტატუსის მქონე ან ხანდაზმული პირები;</a:t>
            </a:r>
            <a:endParaRPr lang="ka-GE" sz="1600" dirty="0">
              <a:solidFill>
                <a:srgbClr val="008080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ka-GE" sz="1600" dirty="0">
                <a:solidFill>
                  <a:srgbClr val="008080"/>
                </a:solidFill>
              </a:rPr>
              <a:t>ერთ ბენეფიციარზე ფინანსდება 1 კომპლექსური სარეაბილიტაციო </a:t>
            </a:r>
            <a:r>
              <a:rPr lang="ka-GE" sz="1600" dirty="0" smtClean="0">
                <a:solidFill>
                  <a:srgbClr val="008080"/>
                </a:solidFill>
              </a:rPr>
              <a:t>კურსი;</a:t>
            </a:r>
            <a:endParaRPr lang="ka-GE" sz="1600" dirty="0">
              <a:solidFill>
                <a:srgbClr val="008080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ka-GE" sz="1600" dirty="0">
                <a:solidFill>
                  <a:srgbClr val="008080"/>
                </a:solidFill>
              </a:rPr>
              <a:t>კურსის შესაბამისი ვაუჩერი ანაზღაურდება ფაქტობრივი ხარჯის მიხედვით, არაუმეტეს 250 ლარის </a:t>
            </a:r>
            <a:r>
              <a:rPr lang="ka-GE" sz="1600" dirty="0" smtClean="0">
                <a:solidFill>
                  <a:srgbClr val="008080"/>
                </a:solidFill>
              </a:rPr>
              <a:t>ოდენობით.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ka-GE" sz="1600" dirty="0">
              <a:solidFill>
                <a:srgbClr val="008080"/>
              </a:solidFill>
            </a:endParaRPr>
          </a:p>
          <a:p>
            <a:pPr algn="l"/>
            <a:r>
              <a:rPr lang="ka-GE" sz="1600" b="1" dirty="0" smtClean="0">
                <a:solidFill>
                  <a:srgbClr val="008080"/>
                </a:solidFill>
              </a:rPr>
              <a:t>ბიუჯეტი:</a:t>
            </a:r>
            <a:r>
              <a:rPr lang="ka-GE" sz="1600" dirty="0" smtClean="0">
                <a:solidFill>
                  <a:srgbClr val="008080"/>
                </a:solidFill>
              </a:rPr>
              <a:t> </a:t>
            </a:r>
            <a:r>
              <a:rPr lang="ka-GE" sz="1600" dirty="0" smtClean="0">
                <a:solidFill>
                  <a:srgbClr val="008080"/>
                </a:solidFill>
              </a:rPr>
              <a:t> 40 000 ლარი</a:t>
            </a:r>
            <a:r>
              <a:rPr lang="ka-GE" sz="1600" dirty="0" smtClean="0">
                <a:solidFill>
                  <a:srgbClr val="008080"/>
                </a:solidFill>
              </a:rPr>
              <a:t>.</a:t>
            </a:r>
            <a:endParaRPr lang="ka-GE" sz="1600" dirty="0">
              <a:solidFill>
                <a:srgbClr val="008080"/>
              </a:solidFill>
            </a:endParaRPr>
          </a:p>
          <a:p>
            <a:pPr algn="l"/>
            <a:endParaRPr lang="ka-GE" sz="1600" dirty="0">
              <a:solidFill>
                <a:srgbClr val="00808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19200"/>
            <a:ext cx="1207372" cy="904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199406"/>
            <a:ext cx="1246871" cy="934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615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MOH ppt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6"/>
            <a:ext cx="9144000" cy="685746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438400" y="388104"/>
            <a:ext cx="4594920" cy="831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2200" b="1" dirty="0" smtClean="0">
                <a:solidFill>
                  <a:srgbClr val="006666"/>
                </a:solidFill>
              </a:rPr>
              <a:t>სოციალური რეაბილიტაციისა და ბავშვზე ზრუნვის პროგრამა</a:t>
            </a:r>
            <a:endParaRPr lang="en-US" sz="2200" b="1" dirty="0">
              <a:solidFill>
                <a:srgbClr val="006666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68660" y="2895600"/>
            <a:ext cx="8534400" cy="2971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a-GE" sz="1800" i="1" dirty="0">
                <a:solidFill>
                  <a:srgbClr val="008080"/>
                </a:solidFill>
              </a:rPr>
              <a:t> </a:t>
            </a:r>
            <a:r>
              <a:rPr lang="ka-GE" sz="1600" b="1" i="1" dirty="0">
                <a:solidFill>
                  <a:srgbClr val="008080"/>
                </a:solidFill>
              </a:rPr>
              <a:t> დღის  ცენტრების  </a:t>
            </a:r>
            <a:r>
              <a:rPr lang="ka-GE" sz="1600" b="1" i="1" dirty="0" smtClean="0">
                <a:solidFill>
                  <a:srgbClr val="008080"/>
                </a:solidFill>
              </a:rPr>
              <a:t>ქვეპროგრამა</a:t>
            </a:r>
          </a:p>
          <a:p>
            <a:pPr algn="l"/>
            <a:r>
              <a:rPr lang="ka-GE" sz="1600" b="1" dirty="0" smtClean="0">
                <a:solidFill>
                  <a:srgbClr val="008080"/>
                </a:solidFill>
              </a:rPr>
              <a:t/>
            </a:r>
            <a:br>
              <a:rPr lang="ka-GE" sz="1600" b="1" dirty="0" smtClean="0">
                <a:solidFill>
                  <a:srgbClr val="008080"/>
                </a:solidFill>
              </a:rPr>
            </a:br>
            <a:r>
              <a:rPr lang="ka-GE" sz="1600" b="1" dirty="0" smtClean="0">
                <a:solidFill>
                  <a:srgbClr val="008080"/>
                </a:solidFill>
              </a:rPr>
              <a:t>ამოცანა: </a:t>
            </a:r>
            <a:r>
              <a:rPr lang="ka-GE" sz="1600" dirty="0" smtClean="0">
                <a:solidFill>
                  <a:srgbClr val="008080"/>
                </a:solidFill>
              </a:rPr>
              <a:t>ბავშვების </a:t>
            </a:r>
            <a:r>
              <a:rPr lang="ka-GE" sz="1600" dirty="0">
                <a:solidFill>
                  <a:srgbClr val="008080"/>
                </a:solidFill>
              </a:rPr>
              <a:t>მიტოვების </a:t>
            </a:r>
            <a:r>
              <a:rPr lang="ka-GE" sz="1600" dirty="0" smtClean="0">
                <a:solidFill>
                  <a:srgbClr val="008080"/>
                </a:solidFill>
              </a:rPr>
              <a:t>პრევენცია და შშმ </a:t>
            </a:r>
            <a:r>
              <a:rPr lang="ka-GE" sz="1600" dirty="0">
                <a:solidFill>
                  <a:srgbClr val="008080"/>
                </a:solidFill>
              </a:rPr>
              <a:t>პირთა სოციალური ინტეგრაციის </a:t>
            </a:r>
            <a:r>
              <a:rPr lang="ka-GE" sz="1600" dirty="0" smtClean="0">
                <a:solidFill>
                  <a:srgbClr val="008080"/>
                </a:solidFill>
              </a:rPr>
              <a:t>ხელშეწყობა.</a:t>
            </a:r>
          </a:p>
          <a:p>
            <a:pPr algn="l"/>
            <a:endParaRPr lang="ka-GE" sz="1100" dirty="0">
              <a:solidFill>
                <a:srgbClr val="008080"/>
              </a:solidFill>
            </a:endParaRPr>
          </a:p>
          <a:p>
            <a:pPr algn="l"/>
            <a:r>
              <a:rPr lang="de-AT" sz="1600" b="1" dirty="0" smtClean="0">
                <a:solidFill>
                  <a:srgbClr val="008080"/>
                </a:solidFill>
              </a:rPr>
              <a:t>ღონისძიებები</a:t>
            </a:r>
            <a:r>
              <a:rPr lang="ka-GE" sz="1600" b="1" dirty="0" smtClean="0">
                <a:solidFill>
                  <a:srgbClr val="008080"/>
                </a:solidFill>
              </a:rPr>
              <a:t>:</a:t>
            </a:r>
            <a:endParaRPr lang="ka-GE" sz="1600" b="1" dirty="0">
              <a:solidFill>
                <a:srgbClr val="008080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ka-GE" sz="1600" dirty="0">
                <a:solidFill>
                  <a:srgbClr val="008080"/>
                </a:solidFill>
              </a:rPr>
              <a:t>ყოფითი და საკომუნიკაციო უნარ-ჩვევების განვითარება, სპორტულ-გამაჯანსაღებელ აქტივობებში ჩაბმა, სამედიცინო-ფსიქოლოგიური მხარდაჭერა, ორჯერადი </a:t>
            </a:r>
            <a:r>
              <a:rPr lang="ka-GE" sz="1600" dirty="0" smtClean="0">
                <a:solidFill>
                  <a:srgbClr val="008080"/>
                </a:solidFill>
              </a:rPr>
              <a:t>კვება;</a:t>
            </a:r>
            <a:endParaRPr lang="ka-GE" sz="1600" dirty="0">
              <a:solidFill>
                <a:srgbClr val="008080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ka-GE" sz="1600" dirty="0">
                <a:solidFill>
                  <a:srgbClr val="008080"/>
                </a:solidFill>
              </a:rPr>
              <a:t>შშმ პირებისათვის (მ.შ.ბავშვებისათვის) დამატებით, ცენტრში მიყვანისა და სახლში დაბრუნების ორგანიზაცია, ასევე ინდივიდუალური </a:t>
            </a:r>
            <a:r>
              <a:rPr lang="ka-GE" sz="1600" dirty="0" smtClean="0">
                <a:solidFill>
                  <a:srgbClr val="008080"/>
                </a:solidFill>
              </a:rPr>
              <a:t>რეაბილიტაცია;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ka-GE" sz="1600" dirty="0" smtClean="0">
                <a:solidFill>
                  <a:srgbClr val="008080"/>
                </a:solidFill>
              </a:rPr>
              <a:t>მძიმე </a:t>
            </a:r>
            <a:r>
              <a:rPr lang="ka-GE" sz="1600" dirty="0">
                <a:solidFill>
                  <a:srgbClr val="008080"/>
                </a:solidFill>
              </a:rPr>
              <a:t>და ღრმა გონებრივი განვითარების შეფერხების და ქცევითი დარღვევების </a:t>
            </a:r>
            <a:r>
              <a:rPr lang="ka-GE" sz="1600" dirty="0" smtClean="0">
                <a:solidFill>
                  <a:srgbClr val="008080"/>
                </a:solidFill>
              </a:rPr>
              <a:t>შშმ </a:t>
            </a:r>
            <a:r>
              <a:rPr lang="en-US" sz="1600" dirty="0" err="1" smtClean="0">
                <a:solidFill>
                  <a:srgbClr val="008080"/>
                </a:solidFill>
              </a:rPr>
              <a:t>ბავშვ</a:t>
            </a:r>
            <a:r>
              <a:rPr lang="ka-GE" sz="1600" dirty="0">
                <a:solidFill>
                  <a:srgbClr val="008080"/>
                </a:solidFill>
              </a:rPr>
              <a:t>ებ</a:t>
            </a:r>
            <a:r>
              <a:rPr lang="en-US" sz="1600" dirty="0">
                <a:solidFill>
                  <a:srgbClr val="008080"/>
                </a:solidFill>
              </a:rPr>
              <a:t>ი</a:t>
            </a:r>
            <a:r>
              <a:rPr lang="ka-GE" sz="1600" dirty="0">
                <a:solidFill>
                  <a:srgbClr val="008080"/>
                </a:solidFill>
              </a:rPr>
              <a:t>სთვის დამატებით </a:t>
            </a:r>
            <a:r>
              <a:rPr lang="ka-GE" sz="1600" dirty="0">
                <a:solidFill>
                  <a:srgbClr val="008080"/>
                </a:solidFill>
              </a:rPr>
              <a:t> </a:t>
            </a:r>
            <a:r>
              <a:rPr lang="en-US" sz="1600" dirty="0" err="1" smtClean="0">
                <a:solidFill>
                  <a:srgbClr val="008080"/>
                </a:solidFill>
              </a:rPr>
              <a:t>ფსიქო-მოტორული</a:t>
            </a:r>
            <a:r>
              <a:rPr lang="en-US" sz="1600" dirty="0" smtClean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განვითარების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და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სოციალური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უნარების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 smtClean="0">
                <a:solidFill>
                  <a:srgbClr val="008080"/>
                </a:solidFill>
              </a:rPr>
              <a:t>შეფასება</a:t>
            </a:r>
            <a:r>
              <a:rPr lang="ka-GE" sz="1600" dirty="0" smtClean="0">
                <a:solidFill>
                  <a:srgbClr val="008080"/>
                </a:solidFill>
              </a:rPr>
              <a:t> </a:t>
            </a:r>
            <a:r>
              <a:rPr lang="en-US" sz="1600" dirty="0" smtClean="0">
                <a:solidFill>
                  <a:srgbClr val="008080"/>
                </a:solidFill>
              </a:rPr>
              <a:t> </a:t>
            </a:r>
            <a:r>
              <a:rPr lang="ka-GE" sz="1600" dirty="0">
                <a:solidFill>
                  <a:srgbClr val="008080"/>
                </a:solidFill>
              </a:rPr>
              <a:t>სპეციალური მეთოდოლოგიით, </a:t>
            </a:r>
            <a:r>
              <a:rPr lang="en-US" sz="1600" dirty="0" smtClean="0">
                <a:solidFill>
                  <a:srgbClr val="008080"/>
                </a:solidFill>
              </a:rPr>
              <a:t> </a:t>
            </a:r>
            <a:r>
              <a:rPr lang="ka-GE" sz="1600" dirty="0">
                <a:solidFill>
                  <a:srgbClr val="008080"/>
                </a:solidFill>
              </a:rPr>
              <a:t>ბენეფიციარის შეფასება და </a:t>
            </a:r>
            <a:r>
              <a:rPr lang="ka-GE" sz="1600" dirty="0" smtClean="0">
                <a:solidFill>
                  <a:srgbClr val="008080"/>
                </a:solidFill>
              </a:rPr>
              <a:t>რეაბილიტაცია  წლიური გეგმის </a:t>
            </a:r>
            <a:r>
              <a:rPr lang="ka-GE" sz="1600" dirty="0">
                <a:solidFill>
                  <a:srgbClr val="008080"/>
                </a:solidFill>
              </a:rPr>
              <a:t>შემუშავება/განხორციელება </a:t>
            </a:r>
            <a:r>
              <a:rPr lang="ka-GE" sz="1600" dirty="0" smtClean="0">
                <a:solidFill>
                  <a:srgbClr val="008080"/>
                </a:solidFill>
              </a:rPr>
              <a:t>მულტიდისციპლინური </a:t>
            </a:r>
            <a:r>
              <a:rPr lang="ka-GE" sz="1600" dirty="0">
                <a:solidFill>
                  <a:srgbClr val="008080"/>
                </a:solidFill>
              </a:rPr>
              <a:t>გუნდის მიერ, </a:t>
            </a:r>
            <a:r>
              <a:rPr lang="ka-GE" sz="1600" dirty="0" smtClean="0">
                <a:solidFill>
                  <a:srgbClr val="008080"/>
                </a:solidFill>
              </a:rPr>
              <a:t> </a:t>
            </a:r>
            <a:r>
              <a:rPr lang="en-US" sz="1600" dirty="0" err="1" smtClean="0">
                <a:solidFill>
                  <a:srgbClr val="008080"/>
                </a:solidFill>
              </a:rPr>
              <a:t>ფსიქოლოგიური</a:t>
            </a:r>
            <a:r>
              <a:rPr lang="en-US" sz="1600" dirty="0" smtClean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მომსახურების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და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ოკუპაციური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თერაპიის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 smtClean="0">
                <a:solidFill>
                  <a:srgbClr val="008080"/>
                </a:solidFill>
              </a:rPr>
              <a:t>უზრუნველყოფა</a:t>
            </a:r>
            <a:r>
              <a:rPr lang="ka-GE" sz="1600" dirty="0" smtClean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დღის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ცენტრის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ფარგლებში</a:t>
            </a:r>
            <a:r>
              <a:rPr lang="ka-GE" sz="1600" dirty="0">
                <a:solidFill>
                  <a:srgbClr val="008080"/>
                </a:solidFill>
              </a:rPr>
              <a:t>;</a:t>
            </a:r>
            <a:endParaRPr lang="en-US" sz="1600" dirty="0">
              <a:solidFill>
                <a:srgbClr val="008080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ka-GE" sz="1600" dirty="0" smtClean="0">
              <a:solidFill>
                <a:srgbClr val="008080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ka-GE" sz="1600" dirty="0" smtClean="0">
              <a:solidFill>
                <a:srgbClr val="008080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ka-GE" sz="1600" dirty="0" smtClean="0">
              <a:solidFill>
                <a:srgbClr val="008080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ka-GE" sz="1600" dirty="0" smtClean="0">
              <a:solidFill>
                <a:srgbClr val="008080"/>
              </a:solidFill>
            </a:endParaRPr>
          </a:p>
          <a:p>
            <a:pPr algn="l"/>
            <a:endParaRPr lang="en-US" sz="1100" dirty="0">
              <a:solidFill>
                <a:srgbClr val="008080"/>
              </a:solidFill>
            </a:endParaRPr>
          </a:p>
        </p:txBody>
      </p:sp>
      <p:pic>
        <p:nvPicPr>
          <p:cNvPr id="8" name="Picture 7" descr="_2106_1.jpg"/>
          <p:cNvPicPr>
            <a:picLocks noChangeAspect="1"/>
          </p:cNvPicPr>
          <p:nvPr/>
        </p:nvPicPr>
        <p:blipFill rotWithShape="1">
          <a:blip r:embed="rId3"/>
          <a:srcRect l="4759" t="13047" r="16699" b="-1936"/>
          <a:stretch/>
        </p:blipFill>
        <p:spPr>
          <a:xfrm>
            <a:off x="6842760" y="914400"/>
            <a:ext cx="1005840" cy="655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P4218442.jpg"/>
          <p:cNvPicPr>
            <a:picLocks noChangeAspect="1"/>
          </p:cNvPicPr>
          <p:nvPr/>
        </p:nvPicPr>
        <p:blipFill rotWithShape="1">
          <a:blip r:embed="rId4"/>
          <a:srcRect l="-1189" t="7965" r="-1189" b="5209"/>
          <a:stretch/>
        </p:blipFill>
        <p:spPr>
          <a:xfrm>
            <a:off x="7868230" y="533400"/>
            <a:ext cx="1123370" cy="655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642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MOH ppt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6"/>
            <a:ext cx="9144000" cy="685746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438400" y="388104"/>
            <a:ext cx="4594920" cy="831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2200" b="1" dirty="0" smtClean="0">
                <a:solidFill>
                  <a:srgbClr val="006666"/>
                </a:solidFill>
              </a:rPr>
              <a:t>სოციალური რეაბილიტაციისა და ბავშვზე ზრუნვის პროგრამა</a:t>
            </a:r>
            <a:endParaRPr lang="en-US" sz="2200" b="1" dirty="0">
              <a:solidFill>
                <a:srgbClr val="006666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1447800"/>
            <a:ext cx="8305800" cy="396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a-GE" sz="1800" i="1" dirty="0">
                <a:solidFill>
                  <a:srgbClr val="008080"/>
                </a:solidFill>
              </a:rPr>
              <a:t> </a:t>
            </a:r>
            <a:r>
              <a:rPr lang="ka-GE" sz="1600" b="1" i="1" dirty="0">
                <a:solidFill>
                  <a:srgbClr val="008080"/>
                </a:solidFill>
              </a:rPr>
              <a:t> დღის  ცენტრების  </a:t>
            </a:r>
            <a:r>
              <a:rPr lang="ka-GE" sz="1600" b="1" i="1" dirty="0" smtClean="0">
                <a:solidFill>
                  <a:srgbClr val="008080"/>
                </a:solidFill>
              </a:rPr>
              <a:t>ქვეპროგრამა  (გაგრძელება)</a:t>
            </a:r>
            <a:endParaRPr lang="ka-GE" sz="1600" b="1" i="1" dirty="0" smtClean="0">
              <a:solidFill>
                <a:srgbClr val="008080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ka-GE" sz="1600" dirty="0" smtClean="0">
              <a:solidFill>
                <a:srgbClr val="008080"/>
              </a:solidFill>
            </a:endParaRPr>
          </a:p>
          <a:p>
            <a:pPr algn="l"/>
            <a:r>
              <a:rPr lang="ka-GE" sz="1600" b="1" dirty="0" smtClean="0">
                <a:solidFill>
                  <a:srgbClr val="008080"/>
                </a:solidFill>
              </a:rPr>
              <a:t>სამიზნე  </a:t>
            </a:r>
            <a:r>
              <a:rPr lang="ka-GE" sz="1600" b="1" dirty="0">
                <a:solidFill>
                  <a:srgbClr val="008080"/>
                </a:solidFill>
              </a:rPr>
              <a:t>ჯგუფი და დაფინანსების </a:t>
            </a:r>
            <a:r>
              <a:rPr lang="ka-GE" sz="1600" b="1" dirty="0" smtClean="0">
                <a:solidFill>
                  <a:srgbClr val="008080"/>
                </a:solidFill>
              </a:rPr>
              <a:t>პირობები: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ka-GE" sz="1600" dirty="0">
                <a:solidFill>
                  <a:srgbClr val="008080"/>
                </a:solidFill>
              </a:rPr>
              <a:t>603 </a:t>
            </a:r>
            <a:r>
              <a:rPr lang="ka-GE" sz="1600" dirty="0">
                <a:solidFill>
                  <a:srgbClr val="008080"/>
                </a:solidFill>
              </a:rPr>
              <a:t>  </a:t>
            </a:r>
            <a:r>
              <a:rPr lang="en-US" sz="1600" dirty="0">
                <a:solidFill>
                  <a:srgbClr val="008080"/>
                </a:solidFill>
              </a:rPr>
              <a:t>6-დან </a:t>
            </a:r>
            <a:r>
              <a:rPr lang="en-US" sz="1600" dirty="0">
                <a:solidFill>
                  <a:srgbClr val="008080"/>
                </a:solidFill>
              </a:rPr>
              <a:t>18 </a:t>
            </a:r>
            <a:r>
              <a:rPr lang="en-US" sz="1600" dirty="0" err="1">
                <a:solidFill>
                  <a:srgbClr val="008080"/>
                </a:solidFill>
              </a:rPr>
              <a:t>წლამდე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ასაკის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მიტოვების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რისკის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ქვეშ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მყოფი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ka-GE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ბავშვი</a:t>
            </a:r>
            <a:r>
              <a:rPr lang="ka-GE" sz="1600" dirty="0">
                <a:solidFill>
                  <a:srgbClr val="008080"/>
                </a:solidFill>
              </a:rPr>
              <a:t>, დაფინანსება დღეში 6 ლარი;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ka-GE" sz="1600" dirty="0">
                <a:solidFill>
                  <a:srgbClr val="008080"/>
                </a:solidFill>
              </a:rPr>
              <a:t>532  შშმ ბავშვი, </a:t>
            </a:r>
            <a:r>
              <a:rPr lang="ka-GE" sz="1600" dirty="0">
                <a:solidFill>
                  <a:srgbClr val="008080"/>
                </a:solidFill>
              </a:rPr>
              <a:t>დაფინანსება დღეში </a:t>
            </a:r>
            <a:r>
              <a:rPr lang="ka-GE" sz="1600" dirty="0">
                <a:solidFill>
                  <a:srgbClr val="008080"/>
                </a:solidFill>
              </a:rPr>
              <a:t>11 ლარი;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ka-GE" sz="1600" dirty="0">
                <a:solidFill>
                  <a:srgbClr val="008080"/>
                </a:solidFill>
              </a:rPr>
              <a:t>426 შშმ პირი, </a:t>
            </a:r>
            <a:r>
              <a:rPr lang="ka-GE" sz="1600" dirty="0">
                <a:solidFill>
                  <a:srgbClr val="008080"/>
                </a:solidFill>
              </a:rPr>
              <a:t>დაფინანსება დღეში 11 ლარი</a:t>
            </a:r>
            <a:r>
              <a:rPr lang="ka-GE" sz="1600" dirty="0">
                <a:solidFill>
                  <a:srgbClr val="008080"/>
                </a:solidFill>
              </a:rPr>
              <a:t>;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ka-GE" sz="1600" dirty="0" smtClean="0">
                <a:solidFill>
                  <a:srgbClr val="008080"/>
                </a:solidFill>
              </a:rPr>
              <a:t>50 მძიმე </a:t>
            </a:r>
            <a:r>
              <a:rPr lang="ka-GE" sz="1600" dirty="0">
                <a:solidFill>
                  <a:srgbClr val="008080"/>
                </a:solidFill>
              </a:rPr>
              <a:t>და ღრმა გონებრივი განვითარების შეფერხების და ქცევითი დარღვევების შშმ </a:t>
            </a:r>
            <a:r>
              <a:rPr lang="en-US" sz="1600" dirty="0" err="1" smtClean="0">
                <a:solidFill>
                  <a:srgbClr val="008080"/>
                </a:solidFill>
              </a:rPr>
              <a:t>ბავშვ</a:t>
            </a:r>
            <a:r>
              <a:rPr lang="ka-GE" sz="1600" dirty="0" smtClean="0">
                <a:solidFill>
                  <a:srgbClr val="008080"/>
                </a:solidFill>
              </a:rPr>
              <a:t>ი, დღეში 18 ლარი.</a:t>
            </a:r>
            <a:endParaRPr lang="ka-GE" sz="1600" dirty="0" smtClean="0"/>
          </a:p>
          <a:p>
            <a:pPr marL="285750" indent="-285750" algn="l">
              <a:buFont typeface="Wingdings" pitchFamily="2" charset="2"/>
              <a:buChar char="Ø"/>
            </a:pPr>
            <a:endParaRPr lang="ka-GE" sz="1600" dirty="0">
              <a:solidFill>
                <a:srgbClr val="008080"/>
              </a:solidFill>
            </a:endParaRPr>
          </a:p>
          <a:p>
            <a:pPr algn="l"/>
            <a:endParaRPr lang="ka-GE" sz="1050" dirty="0">
              <a:solidFill>
                <a:srgbClr val="008080"/>
              </a:solidFill>
            </a:endParaRPr>
          </a:p>
          <a:p>
            <a:pPr algn="l"/>
            <a:r>
              <a:rPr lang="ka-GE" sz="1600" b="1" dirty="0" smtClean="0">
                <a:solidFill>
                  <a:srgbClr val="008080"/>
                </a:solidFill>
              </a:rPr>
              <a:t>ბიუჯეტი</a:t>
            </a:r>
            <a:r>
              <a:rPr lang="ka-GE" sz="1600" dirty="0" smtClean="0">
                <a:solidFill>
                  <a:srgbClr val="008080"/>
                </a:solidFill>
              </a:rPr>
              <a:t>: </a:t>
            </a:r>
            <a:r>
              <a:rPr lang="ka-GE" sz="1600" dirty="0" smtClean="0">
                <a:solidFill>
                  <a:srgbClr val="008080"/>
                </a:solidFill>
              </a:rPr>
              <a:t>3 041 000 ლარი.</a:t>
            </a:r>
            <a:endParaRPr lang="ka-GE" sz="1600" dirty="0">
              <a:solidFill>
                <a:srgbClr val="008080"/>
              </a:solidFill>
            </a:endParaRPr>
          </a:p>
        </p:txBody>
      </p:sp>
      <p:pic>
        <p:nvPicPr>
          <p:cNvPr id="8" name="Picture 7" descr="_2106_1.jpg"/>
          <p:cNvPicPr>
            <a:picLocks noChangeAspect="1"/>
          </p:cNvPicPr>
          <p:nvPr/>
        </p:nvPicPr>
        <p:blipFill rotWithShape="1">
          <a:blip r:embed="rId3"/>
          <a:srcRect l="4759" t="13047" r="16699" b="-1936"/>
          <a:stretch/>
        </p:blipFill>
        <p:spPr>
          <a:xfrm>
            <a:off x="6842760" y="914400"/>
            <a:ext cx="1005840" cy="655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P4218442.jpg"/>
          <p:cNvPicPr>
            <a:picLocks noChangeAspect="1"/>
          </p:cNvPicPr>
          <p:nvPr/>
        </p:nvPicPr>
        <p:blipFill rotWithShape="1">
          <a:blip r:embed="rId4"/>
          <a:srcRect l="-1189" t="7965" r="-1189" b="5209"/>
          <a:stretch/>
        </p:blipFill>
        <p:spPr>
          <a:xfrm>
            <a:off x="7868230" y="533400"/>
            <a:ext cx="1123370" cy="655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524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OH ppt-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48000" y="388104"/>
            <a:ext cx="4594920" cy="831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2200" b="1" dirty="0" smtClean="0">
                <a:solidFill>
                  <a:srgbClr val="006666"/>
                </a:solidFill>
              </a:rPr>
              <a:t>სოციალური რეაბილიტაციისა და ბავშვზე ზრუნვის პროგრამა</a:t>
            </a:r>
            <a:endParaRPr lang="en-US" sz="2200" b="1" dirty="0">
              <a:solidFill>
                <a:srgbClr val="006666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19100" y="1607304"/>
            <a:ext cx="8496300" cy="28884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a-GE" sz="1600" b="1" i="1" dirty="0">
                <a:solidFill>
                  <a:srgbClr val="008080"/>
                </a:solidFill>
              </a:rPr>
              <a:t>დამხმარე  საშუალებებით  </a:t>
            </a:r>
            <a:r>
              <a:rPr lang="ka-GE" sz="1600" b="1" i="1" dirty="0" smtClean="0">
                <a:solidFill>
                  <a:srgbClr val="008080"/>
                </a:solidFill>
              </a:rPr>
              <a:t>უზრუნველყოფა</a:t>
            </a:r>
          </a:p>
          <a:p>
            <a:pPr algn="l"/>
            <a:endParaRPr lang="ka-GE" sz="1600" dirty="0" smtClean="0">
              <a:solidFill>
                <a:srgbClr val="008080"/>
              </a:solidFill>
            </a:endParaRPr>
          </a:p>
          <a:p>
            <a:pPr algn="l"/>
            <a:r>
              <a:rPr lang="ka-GE" sz="1600" b="1" dirty="0" smtClean="0">
                <a:solidFill>
                  <a:srgbClr val="008080"/>
                </a:solidFill>
              </a:rPr>
              <a:t>ამოცანა: </a:t>
            </a:r>
            <a:r>
              <a:rPr lang="ka-GE" sz="1600" dirty="0" smtClean="0">
                <a:solidFill>
                  <a:srgbClr val="008080"/>
                </a:solidFill>
              </a:rPr>
              <a:t>დამხმარე </a:t>
            </a:r>
            <a:r>
              <a:rPr lang="ka-GE" sz="1600" dirty="0">
                <a:solidFill>
                  <a:srgbClr val="008080"/>
                </a:solidFill>
              </a:rPr>
              <a:t>საშუალებების საჭიროების მქონე პირთა სოციალური ინტეგრაციის ხელშეწყობა</a:t>
            </a:r>
          </a:p>
          <a:p>
            <a:pPr algn="l">
              <a:defRPr/>
            </a:pPr>
            <a:r>
              <a:rPr lang="ka-GE" sz="1600" b="1" i="1" dirty="0">
                <a:solidFill>
                  <a:srgbClr val="008080"/>
                </a:solidFill>
              </a:rPr>
              <a:t>ბიუჯეტი </a:t>
            </a:r>
            <a:r>
              <a:rPr lang="ka-GE" sz="1600" b="1" i="1" dirty="0" smtClean="0">
                <a:solidFill>
                  <a:srgbClr val="008080"/>
                </a:solidFill>
              </a:rPr>
              <a:t>: </a:t>
            </a:r>
            <a:r>
              <a:rPr lang="ka-GE" sz="1600" i="1" dirty="0" smtClean="0">
                <a:solidFill>
                  <a:srgbClr val="008080"/>
                </a:solidFill>
              </a:rPr>
              <a:t>2 836 000 ლარი</a:t>
            </a:r>
            <a:r>
              <a:rPr lang="ka-GE" sz="1600" dirty="0" smtClean="0">
                <a:solidFill>
                  <a:srgbClr val="008080"/>
                </a:solidFill>
              </a:rPr>
              <a:t>.</a:t>
            </a:r>
            <a:endParaRPr lang="ka-GE" sz="1600" dirty="0">
              <a:solidFill>
                <a:srgbClr val="008080"/>
              </a:solidFill>
            </a:endParaRPr>
          </a:p>
          <a:p>
            <a:pPr algn="l"/>
            <a:endParaRPr lang="ka-GE" sz="1600" dirty="0">
              <a:solidFill>
                <a:srgbClr val="00808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99"/>
          <a:stretch/>
        </p:blipFill>
        <p:spPr>
          <a:xfrm>
            <a:off x="5715000" y="1845988"/>
            <a:ext cx="986016" cy="973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973" y="1828800"/>
            <a:ext cx="1050027" cy="973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845988"/>
            <a:ext cx="1035751" cy="973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index.jpg"/>
          <p:cNvPicPr>
            <a:picLocks noChangeAspect="1"/>
          </p:cNvPicPr>
          <p:nvPr/>
        </p:nvPicPr>
        <p:blipFill rotWithShape="1">
          <a:blip r:embed="rId7"/>
          <a:srcRect l="11535" r="7716"/>
          <a:stretch/>
        </p:blipFill>
        <p:spPr>
          <a:xfrm>
            <a:off x="7696200" y="1845989"/>
            <a:ext cx="1117028" cy="973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985446"/>
              </p:ext>
            </p:extLst>
          </p:nvPr>
        </p:nvGraphicFramePr>
        <p:xfrm>
          <a:off x="990600" y="3657600"/>
          <a:ext cx="6118919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Worksheet" r:id="rId8" imgW="4905443" imgH="2209710" progId="Excel.Sheet.12">
                  <p:embed/>
                </p:oleObj>
              </mc:Choice>
              <mc:Fallback>
                <p:oleObj name="Worksheet" r:id="rId8" imgW="4905443" imgH="22097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90600" y="3657600"/>
                        <a:ext cx="6118919" cy="220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441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795</Words>
  <Application>Microsoft Office PowerPoint</Application>
  <PresentationFormat>On-screen Show (4:3)</PresentationFormat>
  <Paragraphs>192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Microsoft Excel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Anuka</dc:creator>
  <cp:lastModifiedBy>Amiran Dateshidze</cp:lastModifiedBy>
  <cp:revision>138</cp:revision>
  <dcterms:created xsi:type="dcterms:W3CDTF">2012-07-10T17:34:05Z</dcterms:created>
  <dcterms:modified xsi:type="dcterms:W3CDTF">2014-03-24T14:06:48Z</dcterms:modified>
</cp:coreProperties>
</file>